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57" r:id="rId3"/>
    <p:sldId id="259" r:id="rId4"/>
    <p:sldId id="261" r:id="rId5"/>
    <p:sldId id="262" r:id="rId6"/>
    <p:sldId id="264" r:id="rId7"/>
    <p:sldId id="263" r:id="rId8"/>
    <p:sldId id="271" r:id="rId9"/>
    <p:sldId id="266" r:id="rId10"/>
    <p:sldId id="272" r:id="rId11"/>
    <p:sldId id="267" r:id="rId12"/>
    <p:sldId id="273" r:id="rId13"/>
    <p:sldId id="274" r:id="rId14"/>
    <p:sldId id="275" r:id="rId15"/>
    <p:sldId id="276" r:id="rId16"/>
    <p:sldId id="277" r:id="rId17"/>
    <p:sldId id="278" r:id="rId18"/>
    <p:sldId id="279" r:id="rId19"/>
    <p:sldId id="268" r:id="rId20"/>
    <p:sldId id="269" r:id="rId21"/>
    <p:sldId id="270" r:id="rId22"/>
    <p:sldId id="25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26" d="100"/>
          <a:sy n="26" d="100"/>
        </p:scale>
        <p:origin x="-242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B5828C-1389-1147-8231-14452D2139BB}" type="datetimeFigureOut">
              <a:rPr lang="en-US" smtClean="0"/>
              <a:t>9/8/18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D76FD-B484-3844-A0D7-699C4B344D45}" type="slidenum">
              <a:rPr lang="en-US" smtClean="0"/>
              <a:t>‹#›</a:t>
            </a:fld>
            <a:endParaRPr lang="en-US"/>
          </a:p>
        </p:txBody>
      </p:sp>
    </p:spTree>
    <p:extLst>
      <p:ext uri="{BB962C8B-B14F-4D97-AF65-F5344CB8AC3E}">
        <p14:creationId xmlns:p14="http://schemas.microsoft.com/office/powerpoint/2010/main" val="22657231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Towards which value is Trinity being led? Which one value would help us stand out in the community?</a:t>
            </a:r>
          </a:p>
          <a:p>
            <a:endParaRPr lang="en-US" dirty="0"/>
          </a:p>
        </p:txBody>
      </p:sp>
      <p:sp>
        <p:nvSpPr>
          <p:cNvPr id="4" name="Slide Number Placeholder 3"/>
          <p:cNvSpPr>
            <a:spLocks noGrp="1"/>
          </p:cNvSpPr>
          <p:nvPr>
            <p:ph type="sldNum" sz="quarter" idx="10"/>
          </p:nvPr>
        </p:nvSpPr>
        <p:spPr/>
        <p:txBody>
          <a:bodyPr/>
          <a:lstStyle/>
          <a:p>
            <a:fld id="{204D76FD-B484-3844-A0D7-699C4B344D45}" type="slidenum">
              <a:rPr lang="en-US" smtClean="0"/>
              <a:t>3</a:t>
            </a:fld>
            <a:endParaRPr lang="en-US"/>
          </a:p>
        </p:txBody>
      </p:sp>
    </p:spTree>
    <p:extLst>
      <p:ext uri="{BB962C8B-B14F-4D97-AF65-F5344CB8AC3E}">
        <p14:creationId xmlns:p14="http://schemas.microsoft.com/office/powerpoint/2010/main" val="285906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04D76FD-B484-3844-A0D7-699C4B344D45}" type="slidenum">
              <a:rPr lang="en-US" smtClean="0"/>
              <a:t>4</a:t>
            </a:fld>
            <a:endParaRPr lang="en-US"/>
          </a:p>
        </p:txBody>
      </p:sp>
    </p:spTree>
    <p:extLst>
      <p:ext uri="{BB962C8B-B14F-4D97-AF65-F5344CB8AC3E}">
        <p14:creationId xmlns:p14="http://schemas.microsoft.com/office/powerpoint/2010/main" val="11878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04D76FD-B484-3844-A0D7-699C4B344D45}" type="slidenum">
              <a:rPr lang="en-US" smtClean="0"/>
              <a:t>5</a:t>
            </a:fld>
            <a:endParaRPr lang="en-US"/>
          </a:p>
        </p:txBody>
      </p:sp>
    </p:spTree>
    <p:extLst>
      <p:ext uri="{BB962C8B-B14F-4D97-AF65-F5344CB8AC3E}">
        <p14:creationId xmlns:p14="http://schemas.microsoft.com/office/powerpoint/2010/main" val="118789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04D76FD-B484-3844-A0D7-699C4B344D45}" type="slidenum">
              <a:rPr lang="en-US" smtClean="0"/>
              <a:t>6</a:t>
            </a:fld>
            <a:endParaRPr lang="en-US"/>
          </a:p>
        </p:txBody>
      </p:sp>
    </p:spTree>
    <p:extLst>
      <p:ext uri="{BB962C8B-B14F-4D97-AF65-F5344CB8AC3E}">
        <p14:creationId xmlns:p14="http://schemas.microsoft.com/office/powerpoint/2010/main" val="11878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lgn="l" eaLnBrk="1" latinLnBrk="0" hangingPunct="1"/>
            <a:fld id="{48D92626-37D2-4832-BF7A-BC283494A20D}" type="datetimeFigureOut">
              <a:rPr lang="en-US" smtClean="0"/>
              <a:t>9/8/18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92626-37D2-4832-BF7A-BC283494A20D}" type="datetimeFigureOut">
              <a:rPr lang="en-US" smtClean="0"/>
              <a:t>9/8/18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92626-37D2-4832-BF7A-BC283494A20D}" type="datetimeFigureOut">
              <a:rPr lang="en-US" smtClean="0"/>
              <a:t>9/8/18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92626-37D2-4832-BF7A-BC283494A20D}" type="datetimeFigureOut">
              <a:rPr lang="en-US" smtClean="0"/>
              <a:t>9/8/18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lgn="l" eaLnBrk="1" latinLnBrk="0" hangingPunct="1"/>
            <a:fld id="{48D92626-37D2-4832-BF7A-BC283494A20D}" type="datetimeFigureOut">
              <a:rPr lang="en-US" smtClean="0"/>
              <a:t>9/8/18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D92626-37D2-4832-BF7A-BC283494A20D}" type="datetimeFigureOut">
              <a:rPr lang="en-US" smtClean="0"/>
              <a:t>9/8/18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D92626-37D2-4832-BF7A-BC283494A20D}" type="datetimeFigureOut">
              <a:rPr lang="en-US" smtClean="0"/>
              <a:t>9/8/18</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8C592886-E571-45D5-8B56-343DC94F8FA6}" type="slidenum">
              <a:rPr kumimoji="0" lang="en-US" smtClean="0"/>
              <a:t>‹#›</a:t>
            </a:fld>
            <a:endParaRPr kumimoji="0"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D92626-37D2-4832-BF7A-BC283494A20D}" type="datetimeFigureOut">
              <a:rPr lang="en-US" smtClean="0"/>
              <a:t>9/8/18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92626-37D2-4832-BF7A-BC283494A20D}" type="datetimeFigureOut">
              <a:rPr lang="en-US" smtClean="0"/>
              <a:t>9/8/18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8C592886-E571-45D5-8B56-343DC94F8FA6}" type="slidenum">
              <a:rPr kumimoji="0" lang="en-US" smtClean="0"/>
              <a:t>‹#›</a:t>
            </a:fld>
            <a:endParaRPr kumimoji="0"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eaLnBrk="1" latinLnBrk="0" hangingPunct="1"/>
            <a:fld id="{48D92626-37D2-4832-BF7A-BC283494A20D}" type="datetimeFigureOut">
              <a:rPr lang="en-US" smtClean="0"/>
              <a:t>9/8/18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l" eaLnBrk="1" latinLnBrk="0" hangingPunct="1"/>
            <a:fld id="{48D92626-37D2-4832-BF7A-BC283494A20D}" type="datetimeFigureOut">
              <a:rPr lang="en-US" smtClean="0"/>
              <a:t>9/8/18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eaLnBrk="1" latinLnBrk="0" hangingPunct="1"/>
            <a:fld id="{48D92626-37D2-4832-BF7A-BC283494A20D}" type="datetimeFigureOut">
              <a:rPr lang="en-US" smtClean="0"/>
              <a:t>9/8/18</a:t>
            </a:fld>
            <a:endParaRPr lang="en-US" sz="1300" dirty="0">
              <a:solidFill>
                <a:schemeClr val="bg2">
                  <a:tint val="60000"/>
                  <a:satMod val="155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300" dirty="0">
              <a:solidFill>
                <a:schemeClr val="bg2">
                  <a:tint val="60000"/>
                  <a:satMod val="155000"/>
                </a:scheme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eaLnBrk="1" latinLnBrk="0" hangingPunct="1"/>
            <a:fld id="{8C592886-E571-45D5-8B56-343DC94F8FA6}" type="slidenum">
              <a:rPr kumimoji="0" lang="en-US" smtClean="0"/>
              <a:t>‹#›</a:t>
            </a:fld>
            <a:endParaRPr kumimoji="0" lang="en-US" sz="1600" b="1" dirty="0">
              <a:solidFill>
                <a:schemeClr val="tx2">
                  <a:shade val="90000"/>
                </a:schemeClr>
              </a:solidFill>
              <a:effectLst/>
            </a:endParaRP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hyperlink" Target="https://www.messychurch.org.uk/about-messy-church"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01901" y="125526"/>
            <a:ext cx="8890000" cy="5080000"/>
          </a:xfrm>
          <a:prstGeom prst="rect">
            <a:avLst/>
          </a:prstGeom>
        </p:spPr>
      </p:pic>
      <p:sp>
        <p:nvSpPr>
          <p:cNvPr id="5" name="Rectangle 4"/>
          <p:cNvSpPr/>
          <p:nvPr/>
        </p:nvSpPr>
        <p:spPr>
          <a:xfrm>
            <a:off x="1928767" y="5393662"/>
            <a:ext cx="6538988" cy="954107"/>
          </a:xfrm>
          <a:prstGeom prst="rect">
            <a:avLst/>
          </a:prstGeom>
        </p:spPr>
        <p:txBody>
          <a:bodyPr wrap="square">
            <a:spAutoFit/>
          </a:bodyPr>
          <a:lstStyle/>
          <a:p>
            <a:r>
              <a:rPr lang="en-US" sz="2800" dirty="0">
                <a:latin typeface="Avenir Oblique"/>
                <a:cs typeface="Avenir Oblique"/>
              </a:rPr>
              <a:t>A Christian community of worship, </a:t>
            </a:r>
            <a:endParaRPr lang="en-US" sz="2800" dirty="0" smtClean="0">
              <a:latin typeface="Avenir Oblique"/>
              <a:cs typeface="Avenir Oblique"/>
            </a:endParaRPr>
          </a:p>
          <a:p>
            <a:r>
              <a:rPr lang="en-US" sz="2800" dirty="0" smtClean="0">
                <a:latin typeface="Avenir Oblique"/>
                <a:cs typeface="Avenir Oblique"/>
              </a:rPr>
              <a:t>connection</a:t>
            </a:r>
            <a:r>
              <a:rPr lang="en-US" sz="2800" dirty="0">
                <a:latin typeface="Avenir Oblique"/>
                <a:cs typeface="Avenir Oblique"/>
              </a:rPr>
              <a:t>, growth, and service</a:t>
            </a:r>
            <a:r>
              <a:rPr lang="en-US" dirty="0"/>
              <a:t>.</a:t>
            </a:r>
          </a:p>
        </p:txBody>
      </p:sp>
      <p:sp>
        <p:nvSpPr>
          <p:cNvPr id="9" name="Rectangle 8"/>
          <p:cNvSpPr/>
          <p:nvPr/>
        </p:nvSpPr>
        <p:spPr>
          <a:xfrm>
            <a:off x="5649008" y="627617"/>
            <a:ext cx="4572000" cy="2185214"/>
          </a:xfrm>
          <a:prstGeom prst="rect">
            <a:avLst/>
          </a:prstGeom>
        </p:spPr>
        <p:txBody>
          <a:bodyPr>
            <a:spAutoFit/>
          </a:bodyPr>
          <a:lstStyle/>
          <a:p>
            <a:r>
              <a:rPr lang="en-US" sz="4000" dirty="0">
                <a:latin typeface="Avenir Book"/>
                <a:cs typeface="Avenir Book"/>
              </a:rPr>
              <a:t>Trinity Parish</a:t>
            </a:r>
          </a:p>
          <a:p>
            <a:r>
              <a:rPr lang="en-US" sz="2400" dirty="0">
                <a:latin typeface="Avenir Book"/>
                <a:cs typeface="Avenir Book"/>
              </a:rPr>
              <a:t>﻿The Episcopal </a:t>
            </a:r>
            <a:r>
              <a:rPr lang="en-US" sz="2400" dirty="0" smtClean="0">
                <a:latin typeface="Avenir Book"/>
                <a:cs typeface="Avenir Book"/>
              </a:rPr>
              <a:t>Church</a:t>
            </a:r>
          </a:p>
          <a:p>
            <a:r>
              <a:rPr lang="en-US" sz="2400" dirty="0" smtClean="0">
                <a:latin typeface="Avenir Book"/>
                <a:cs typeface="Avenir Book"/>
              </a:rPr>
              <a:t> </a:t>
            </a:r>
            <a:r>
              <a:rPr lang="en-US" sz="2400" dirty="0">
                <a:latin typeface="Avenir Book"/>
                <a:cs typeface="Avenir Book"/>
              </a:rPr>
              <a:t>in Oshkosh, </a:t>
            </a:r>
            <a:r>
              <a:rPr lang="en-US" sz="2400" dirty="0" smtClean="0">
                <a:latin typeface="Avenir Book"/>
                <a:cs typeface="Avenir Book"/>
              </a:rPr>
              <a:t>Wisconsin</a:t>
            </a:r>
          </a:p>
          <a:p>
            <a:endParaRPr lang="en-US" sz="2400" dirty="0">
              <a:latin typeface="Avenir Book"/>
              <a:cs typeface="Avenir Book"/>
            </a:endParaRPr>
          </a:p>
          <a:p>
            <a:r>
              <a:rPr lang="en-US" sz="2400" dirty="0"/>
              <a:t> </a:t>
            </a:r>
          </a:p>
        </p:txBody>
      </p:sp>
    </p:spTree>
    <p:extLst>
      <p:ext uri="{BB962C8B-B14F-4D97-AF65-F5344CB8AC3E}">
        <p14:creationId xmlns:p14="http://schemas.microsoft.com/office/powerpoint/2010/main" val="24210667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7683" y="2369057"/>
            <a:ext cx="4572000" cy="3970318"/>
          </a:xfrm>
          <a:prstGeom prst="rect">
            <a:avLst/>
          </a:prstGeom>
        </p:spPr>
        <p:txBody>
          <a:bodyPr>
            <a:spAutoFit/>
          </a:bodyPr>
          <a:lstStyle/>
          <a:p>
            <a:endParaRPr lang="en-US" sz="2800" dirty="0">
              <a:latin typeface="Avenir Next Regular"/>
              <a:cs typeface="Avenir Next Regular"/>
            </a:endParaRPr>
          </a:p>
          <a:p>
            <a:r>
              <a:rPr lang="en-US" sz="2800" dirty="0" smtClean="0">
                <a:latin typeface="Avenir Next Regular"/>
                <a:cs typeface="Avenir Next Regular"/>
              </a:rPr>
              <a:t>To </a:t>
            </a:r>
            <a:r>
              <a:rPr lang="en-US" sz="2800" dirty="0">
                <a:latin typeface="Avenir Next Regular"/>
                <a:cs typeface="Avenir Next Regular"/>
              </a:rPr>
              <a:t>promote social transformation through Color-Brave conversations, education, advocacy, and research in order to achieve race equity and justice within our community.</a:t>
            </a:r>
          </a:p>
        </p:txBody>
      </p:sp>
      <p:pic>
        <p:nvPicPr>
          <p:cNvPr id="3" name="Picture 2"/>
          <p:cNvPicPr>
            <a:picLocks noChangeAspect="1"/>
          </p:cNvPicPr>
          <p:nvPr/>
        </p:nvPicPr>
        <p:blipFill>
          <a:blip r:embed="rId2">
            <a:grayscl/>
          </a:blip>
          <a:stretch>
            <a:fillRect/>
          </a:stretch>
        </p:blipFill>
        <p:spPr>
          <a:xfrm rot="21402248">
            <a:off x="312788" y="399489"/>
            <a:ext cx="3044798" cy="1868930"/>
          </a:xfrm>
          <a:prstGeom prst="rect">
            <a:avLst/>
          </a:prstGeom>
        </p:spPr>
        <p:style>
          <a:lnRef idx="2">
            <a:schemeClr val="accent1"/>
          </a:lnRef>
          <a:fillRef idx="1">
            <a:schemeClr val="lt1"/>
          </a:fillRef>
          <a:effectRef idx="0">
            <a:schemeClr val="accent1"/>
          </a:effectRef>
          <a:fontRef idx="minor">
            <a:schemeClr val="dk1"/>
          </a:fontRef>
        </p:style>
      </p:pic>
      <p:pic>
        <p:nvPicPr>
          <p:cNvPr id="4" name="Picture 3"/>
          <p:cNvPicPr>
            <a:picLocks noChangeAspect="1"/>
          </p:cNvPicPr>
          <p:nvPr/>
        </p:nvPicPr>
        <p:blipFill>
          <a:blip r:embed="rId3">
            <a:grayscl/>
          </a:blip>
          <a:stretch>
            <a:fillRect/>
          </a:stretch>
        </p:blipFill>
        <p:spPr>
          <a:xfrm rot="611704">
            <a:off x="796754" y="2202869"/>
            <a:ext cx="2757663" cy="1914143"/>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p:cNvPicPr>
            <a:picLocks noChangeAspect="1"/>
          </p:cNvPicPr>
          <p:nvPr/>
        </p:nvPicPr>
        <p:blipFill>
          <a:blip r:embed="rId4">
            <a:grayscl/>
          </a:blip>
          <a:stretch>
            <a:fillRect/>
          </a:stretch>
        </p:blipFill>
        <p:spPr>
          <a:xfrm>
            <a:off x="649122" y="4345954"/>
            <a:ext cx="3027716" cy="2270787"/>
          </a:xfrm>
          <a:prstGeom prst="rect">
            <a:avLst/>
          </a:prstGeom>
        </p:spPr>
        <p:style>
          <a:lnRef idx="2">
            <a:schemeClr val="accent1"/>
          </a:lnRef>
          <a:fillRef idx="1">
            <a:schemeClr val="lt1"/>
          </a:fillRef>
          <a:effectRef idx="0">
            <a:schemeClr val="accent1"/>
          </a:effectRef>
          <a:fontRef idx="minor">
            <a:schemeClr val="dk1"/>
          </a:fontRef>
        </p:style>
      </p:pic>
      <p:pic>
        <p:nvPicPr>
          <p:cNvPr id="6" name="Picture 5"/>
          <p:cNvPicPr>
            <a:picLocks noChangeAspect="1"/>
          </p:cNvPicPr>
          <p:nvPr/>
        </p:nvPicPr>
        <p:blipFill>
          <a:blip r:embed="rId5"/>
          <a:stretch>
            <a:fillRect/>
          </a:stretch>
        </p:blipFill>
        <p:spPr>
          <a:xfrm>
            <a:off x="4327683" y="313508"/>
            <a:ext cx="3879455" cy="2225917"/>
          </a:xfrm>
          <a:prstGeom prst="rect">
            <a:avLst/>
          </a:prstGeom>
        </p:spPr>
      </p:pic>
    </p:spTree>
    <p:extLst>
      <p:ext uri="{BB962C8B-B14F-4D97-AF65-F5344CB8AC3E}">
        <p14:creationId xmlns:p14="http://schemas.microsoft.com/office/powerpoint/2010/main" val="40334817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927" y="3826715"/>
            <a:ext cx="8322216" cy="2369880"/>
          </a:xfrm>
          <a:prstGeom prst="rect">
            <a:avLst/>
          </a:prstGeom>
        </p:spPr>
        <p:txBody>
          <a:bodyPr wrap="square">
            <a:spAutoFit/>
          </a:bodyPr>
          <a:lstStyle/>
          <a:p>
            <a:r>
              <a:rPr lang="en-US" sz="2800" dirty="0" smtClean="0">
                <a:latin typeface="Avenir Next Regular"/>
                <a:cs typeface="Avenir Next Regular"/>
              </a:rPr>
              <a:t>What are we doing now?</a:t>
            </a:r>
          </a:p>
          <a:p>
            <a:endParaRPr lang="en-US" sz="2800" dirty="0">
              <a:latin typeface="Avenir Next Regular"/>
              <a:cs typeface="Avenir Next Regular"/>
            </a:endParaRPr>
          </a:p>
          <a:p>
            <a:r>
              <a:rPr lang="en-US" sz="2800" dirty="0" smtClean="0">
                <a:latin typeface="Avenir Next Regular"/>
                <a:cs typeface="Avenir Next Regular"/>
              </a:rPr>
              <a:t>What needs/opportunities </a:t>
            </a:r>
          </a:p>
          <a:p>
            <a:r>
              <a:rPr lang="en-US" sz="2800" dirty="0" smtClean="0">
                <a:latin typeface="Avenir Next Regular"/>
                <a:cs typeface="Avenir Next Regular"/>
              </a:rPr>
              <a:t>have we identified?</a:t>
            </a:r>
          </a:p>
          <a:p>
            <a:endParaRPr lang="en-US" sz="3600" dirty="0"/>
          </a:p>
        </p:txBody>
      </p:sp>
      <p:sp>
        <p:nvSpPr>
          <p:cNvPr id="4" name="Rectangle 3"/>
          <p:cNvSpPr/>
          <p:nvPr/>
        </p:nvSpPr>
        <p:spPr>
          <a:xfrm>
            <a:off x="380755" y="265537"/>
            <a:ext cx="8510388" cy="3046988"/>
          </a:xfrm>
          <a:prstGeom prst="rect">
            <a:avLst/>
          </a:prstGeom>
        </p:spPr>
        <p:txBody>
          <a:bodyPr wrap="square">
            <a:spAutoFit/>
          </a:bodyPr>
          <a:lstStyle/>
          <a:p>
            <a:r>
              <a:rPr lang="en-US" sz="4800" b="1" baseline="30000" dirty="0">
                <a:latin typeface="Avenir Heavy"/>
                <a:cs typeface="Avenir Heavy"/>
              </a:rPr>
              <a:t>Pastoral </a:t>
            </a:r>
            <a:r>
              <a:rPr lang="en-US" sz="4800" b="1" baseline="30000" dirty="0" smtClean="0">
                <a:latin typeface="Avenir Heavy"/>
                <a:cs typeface="Avenir Heavy"/>
              </a:rPr>
              <a:t>Care and</a:t>
            </a:r>
            <a:r>
              <a:rPr lang="en-US" sz="4800" b="1" dirty="0" smtClean="0">
                <a:latin typeface="Avenir Heavy"/>
                <a:cs typeface="Avenir Heavy"/>
              </a:rPr>
              <a:t> </a:t>
            </a:r>
            <a:r>
              <a:rPr lang="en-US" sz="4800" b="1" baseline="30000" dirty="0" smtClean="0">
                <a:latin typeface="Avenir Heavy"/>
                <a:cs typeface="Avenir Heavy"/>
              </a:rPr>
              <a:t>Fellowship</a:t>
            </a:r>
          </a:p>
          <a:p>
            <a:endParaRPr lang="en-US" sz="3600" b="1" i="1" baseline="30000" dirty="0">
              <a:latin typeface="Avenir Book"/>
              <a:cs typeface="Avenir Book"/>
            </a:endParaRPr>
          </a:p>
          <a:p>
            <a:r>
              <a:rPr lang="en-US" sz="3600" i="1" baseline="30000" dirty="0">
                <a:latin typeface="Avenir Book"/>
                <a:cs typeface="Avenir Book"/>
              </a:rPr>
              <a:t>“Blessed be the God and Father of our Lord Jesus Christ, the Father of mercies and the God of all consolation, who consoles us in all our affliction, so that we may be able to console those who are in any affliction with the consolation with </a:t>
            </a:r>
            <a:r>
              <a:rPr lang="en-US" sz="3600" baseline="30000" dirty="0"/>
              <a:t>which we ourselves are consoled by God” </a:t>
            </a:r>
            <a:r>
              <a:rPr lang="en-US" sz="3600" baseline="30000" dirty="0" smtClean="0"/>
              <a:t>2 </a:t>
            </a:r>
            <a:r>
              <a:rPr lang="en-US" sz="3600" baseline="30000" dirty="0"/>
              <a:t>Corinthians 1:3-4</a:t>
            </a:r>
            <a:endParaRPr lang="en-US" sz="3600" dirty="0"/>
          </a:p>
        </p:txBody>
      </p:sp>
      <p:pic>
        <p:nvPicPr>
          <p:cNvPr id="5" name="Picture 4"/>
          <p:cNvPicPr>
            <a:picLocks noChangeAspect="1"/>
          </p:cNvPicPr>
          <p:nvPr/>
        </p:nvPicPr>
        <p:blipFill>
          <a:blip r:embed="rId2">
            <a:grayscl/>
          </a:blip>
          <a:stretch>
            <a:fillRect/>
          </a:stretch>
        </p:blipFill>
        <p:spPr>
          <a:xfrm rot="575993">
            <a:off x="5377722" y="3776077"/>
            <a:ext cx="3163444" cy="2372583"/>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38759294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39471894"/>
              </p:ext>
            </p:extLst>
          </p:nvPr>
        </p:nvGraphicFramePr>
        <p:xfrm>
          <a:off x="2470145" y="1295020"/>
          <a:ext cx="6096000" cy="5098335"/>
        </p:xfrm>
        <a:graphic>
          <a:graphicData uri="http://schemas.openxmlformats.org/drawingml/2006/table">
            <a:tbl>
              <a:tblPr firstRow="1" bandRow="1">
                <a:tableStyleId>{5C22544A-7EE6-4342-B048-85BDC9FD1C3A}</a:tableStyleId>
              </a:tblPr>
              <a:tblGrid>
                <a:gridCol w="3048000"/>
                <a:gridCol w="3048000"/>
              </a:tblGrid>
              <a:tr h="617776">
                <a:tc>
                  <a:txBody>
                    <a:bodyPr/>
                    <a:lstStyle/>
                    <a:p>
                      <a:endParaRPr lang="en-US" sz="2800" dirty="0">
                        <a:latin typeface="Avenir Next Regular"/>
                        <a:cs typeface="Avenir Next Regular"/>
                      </a:endParaRPr>
                    </a:p>
                  </a:txBody>
                  <a:tcPr/>
                </a:tc>
                <a:tc>
                  <a:txBody>
                    <a:bodyPr/>
                    <a:lstStyle/>
                    <a:p>
                      <a:endParaRPr lang="en-US" sz="2800" dirty="0">
                        <a:latin typeface="Avenir Next Regular"/>
                        <a:cs typeface="Avenir Next Regular"/>
                      </a:endParaRPr>
                    </a:p>
                  </a:txBody>
                  <a:tcPr/>
                </a:tc>
              </a:tr>
              <a:tr h="370840">
                <a:tc>
                  <a:txBody>
                    <a:bodyPr/>
                    <a:lstStyle/>
                    <a:p>
                      <a:r>
                        <a:rPr lang="en-US" sz="2800" dirty="0" smtClean="0">
                          <a:latin typeface="Avenir Next Regular"/>
                          <a:cs typeface="Avenir Next Regular"/>
                        </a:rPr>
                        <a:t>Parish Picnic</a:t>
                      </a:r>
                      <a:endParaRPr lang="en-US" sz="2800" dirty="0">
                        <a:latin typeface="Avenir Next Regular"/>
                        <a:cs typeface="Avenir Next Regular"/>
                      </a:endParaRPr>
                    </a:p>
                  </a:txBody>
                  <a:tcPr/>
                </a:tc>
                <a:tc>
                  <a:txBody>
                    <a:bodyPr/>
                    <a:lstStyle/>
                    <a:p>
                      <a:r>
                        <a:rPr lang="en-US" sz="2800" dirty="0" smtClean="0">
                          <a:latin typeface="Avenir Next Regular"/>
                          <a:cs typeface="Avenir Next Regular"/>
                        </a:rPr>
                        <a:t>39</a:t>
                      </a:r>
                      <a:endParaRPr lang="en-US" sz="2800" dirty="0">
                        <a:latin typeface="Avenir Next Regular"/>
                        <a:cs typeface="Avenir Next Regular"/>
                      </a:endParaRPr>
                    </a:p>
                  </a:txBody>
                  <a:tcPr/>
                </a:tc>
              </a:tr>
              <a:tr h="370840">
                <a:tc>
                  <a:txBody>
                    <a:bodyPr/>
                    <a:lstStyle/>
                    <a:p>
                      <a:r>
                        <a:rPr lang="en-US" sz="2800" dirty="0" smtClean="0">
                          <a:latin typeface="Avenir Next Regular"/>
                          <a:cs typeface="Avenir Next Regular"/>
                        </a:rPr>
                        <a:t>Spirituality Event</a:t>
                      </a:r>
                      <a:endParaRPr lang="en-US" sz="2800" dirty="0">
                        <a:latin typeface="Avenir Next Regular"/>
                        <a:cs typeface="Avenir Next Regular"/>
                      </a:endParaRPr>
                    </a:p>
                  </a:txBody>
                  <a:tcPr/>
                </a:tc>
                <a:tc>
                  <a:txBody>
                    <a:bodyPr/>
                    <a:lstStyle/>
                    <a:p>
                      <a:r>
                        <a:rPr lang="en-US" sz="2800" dirty="0" smtClean="0">
                          <a:latin typeface="Avenir Next Regular"/>
                          <a:cs typeface="Avenir Next Regular"/>
                        </a:rPr>
                        <a:t>28</a:t>
                      </a:r>
                      <a:endParaRPr lang="en-US" sz="2800" dirty="0">
                        <a:latin typeface="Avenir Next Regular"/>
                        <a:cs typeface="Avenir Next Regular"/>
                      </a:endParaRPr>
                    </a:p>
                  </a:txBody>
                  <a:tcPr/>
                </a:tc>
              </a:tr>
              <a:tr h="370840">
                <a:tc>
                  <a:txBody>
                    <a:bodyPr/>
                    <a:lstStyle/>
                    <a:p>
                      <a:r>
                        <a:rPr lang="en-US" sz="2800" dirty="0" smtClean="0">
                          <a:latin typeface="Avenir Next Regular"/>
                          <a:cs typeface="Avenir Next Regular"/>
                        </a:rPr>
                        <a:t>Potluck Dinner/Sunday Brunch</a:t>
                      </a:r>
                      <a:endParaRPr lang="en-US" sz="2800" dirty="0">
                        <a:latin typeface="Avenir Next Regular"/>
                        <a:cs typeface="Avenir Next Regular"/>
                      </a:endParaRPr>
                    </a:p>
                  </a:txBody>
                  <a:tcPr/>
                </a:tc>
                <a:tc>
                  <a:txBody>
                    <a:bodyPr/>
                    <a:lstStyle/>
                    <a:p>
                      <a:r>
                        <a:rPr lang="en-US" sz="2800" dirty="0" smtClean="0">
                          <a:latin typeface="Avenir Next Regular"/>
                          <a:cs typeface="Avenir Next Regular"/>
                        </a:rPr>
                        <a:t>26</a:t>
                      </a:r>
                    </a:p>
                  </a:txBody>
                  <a:tcPr/>
                </a:tc>
              </a:tr>
              <a:tr h="370840">
                <a:tc>
                  <a:txBody>
                    <a:bodyPr/>
                    <a:lstStyle/>
                    <a:p>
                      <a:r>
                        <a:rPr lang="en-US" sz="2800" dirty="0" smtClean="0">
                          <a:latin typeface="Avenir Next Regular"/>
                          <a:cs typeface="Avenir Next Regular"/>
                        </a:rPr>
                        <a:t>Movie Night</a:t>
                      </a:r>
                      <a:endParaRPr lang="en-US" sz="2800" dirty="0">
                        <a:latin typeface="Avenir Next Regular"/>
                        <a:cs typeface="Avenir Next Regular"/>
                      </a:endParaRPr>
                    </a:p>
                  </a:txBody>
                  <a:tcPr/>
                </a:tc>
                <a:tc>
                  <a:txBody>
                    <a:bodyPr/>
                    <a:lstStyle/>
                    <a:p>
                      <a:r>
                        <a:rPr lang="en-US" sz="2800" dirty="0" smtClean="0">
                          <a:latin typeface="Avenir Next Regular"/>
                          <a:cs typeface="Avenir Next Regular"/>
                        </a:rPr>
                        <a:t>21</a:t>
                      </a:r>
                      <a:endParaRPr lang="en-US" sz="2800" dirty="0">
                        <a:latin typeface="Avenir Next Regular"/>
                        <a:cs typeface="Avenir Next Regular"/>
                      </a:endParaRPr>
                    </a:p>
                  </a:txBody>
                  <a:tcPr/>
                </a:tc>
              </a:tr>
              <a:tr h="370840">
                <a:tc>
                  <a:txBody>
                    <a:bodyPr/>
                    <a:lstStyle/>
                    <a:p>
                      <a:r>
                        <a:rPr lang="en-US" sz="2800" dirty="0" smtClean="0">
                          <a:latin typeface="Avenir Next Regular"/>
                          <a:cs typeface="Avenir Next Regular"/>
                        </a:rPr>
                        <a:t>Progressive Dinner</a:t>
                      </a:r>
                      <a:endParaRPr lang="en-US" sz="2800" dirty="0">
                        <a:latin typeface="Avenir Next Regular"/>
                        <a:cs typeface="Avenir Next Regular"/>
                      </a:endParaRPr>
                    </a:p>
                  </a:txBody>
                  <a:tcPr/>
                </a:tc>
                <a:tc>
                  <a:txBody>
                    <a:bodyPr/>
                    <a:lstStyle/>
                    <a:p>
                      <a:r>
                        <a:rPr lang="en-US" sz="2800" dirty="0" smtClean="0">
                          <a:latin typeface="Avenir Next Regular"/>
                          <a:cs typeface="Avenir Next Regular"/>
                        </a:rPr>
                        <a:t>20</a:t>
                      </a:r>
                      <a:endParaRPr lang="en-US" sz="2800" dirty="0">
                        <a:latin typeface="Avenir Next Regular"/>
                        <a:cs typeface="Avenir Next Regular"/>
                      </a:endParaRPr>
                    </a:p>
                  </a:txBody>
                  <a:tcPr/>
                </a:tc>
              </a:tr>
              <a:tr h="370840">
                <a:tc>
                  <a:txBody>
                    <a:bodyPr/>
                    <a:lstStyle/>
                    <a:p>
                      <a:r>
                        <a:rPr lang="en-US" sz="2800" dirty="0" smtClean="0">
                          <a:latin typeface="Avenir Next Regular"/>
                          <a:cs typeface="Avenir Next Regular"/>
                        </a:rPr>
                        <a:t>Game Night</a:t>
                      </a:r>
                      <a:endParaRPr lang="en-US" sz="2800" dirty="0">
                        <a:latin typeface="Avenir Next Regular"/>
                        <a:cs typeface="Avenir Next Regular"/>
                      </a:endParaRPr>
                    </a:p>
                  </a:txBody>
                  <a:tcPr/>
                </a:tc>
                <a:tc>
                  <a:txBody>
                    <a:bodyPr/>
                    <a:lstStyle/>
                    <a:p>
                      <a:r>
                        <a:rPr lang="en-US" sz="2800" dirty="0" smtClean="0">
                          <a:latin typeface="Avenir Next Regular"/>
                          <a:cs typeface="Avenir Next Regular"/>
                        </a:rPr>
                        <a:t>16</a:t>
                      </a:r>
                      <a:endParaRPr lang="en-US" sz="2800" dirty="0">
                        <a:latin typeface="Avenir Next Regular"/>
                        <a:cs typeface="Avenir Next Regular"/>
                      </a:endParaRPr>
                    </a:p>
                  </a:txBody>
                  <a:tcPr/>
                </a:tc>
              </a:tr>
              <a:tr h="370840">
                <a:tc>
                  <a:txBody>
                    <a:bodyPr/>
                    <a:lstStyle/>
                    <a:p>
                      <a:r>
                        <a:rPr lang="en-US" sz="2800" dirty="0" smtClean="0">
                          <a:latin typeface="Avenir Next Regular"/>
                          <a:cs typeface="Avenir Next Regular"/>
                        </a:rPr>
                        <a:t>Theater Party</a:t>
                      </a:r>
                      <a:endParaRPr lang="en-US" sz="2800" dirty="0">
                        <a:latin typeface="Avenir Next Regular"/>
                        <a:cs typeface="Avenir Next Regular"/>
                      </a:endParaRPr>
                    </a:p>
                  </a:txBody>
                  <a:tcPr/>
                </a:tc>
                <a:tc>
                  <a:txBody>
                    <a:bodyPr/>
                    <a:lstStyle/>
                    <a:p>
                      <a:r>
                        <a:rPr lang="en-US" sz="2800" dirty="0" smtClean="0">
                          <a:latin typeface="Avenir Next Regular"/>
                          <a:cs typeface="Avenir Next Regular"/>
                        </a:rPr>
                        <a:t>12</a:t>
                      </a:r>
                      <a:endParaRPr lang="en-US" sz="2800" dirty="0">
                        <a:latin typeface="Avenir Next Regular"/>
                        <a:cs typeface="Avenir Next Regular"/>
                      </a:endParaRPr>
                    </a:p>
                  </a:txBody>
                  <a:tcPr/>
                </a:tc>
              </a:tr>
            </a:tbl>
          </a:graphicData>
        </a:graphic>
      </p:graphicFrame>
      <p:sp>
        <p:nvSpPr>
          <p:cNvPr id="4" name="Rectangle 3"/>
          <p:cNvSpPr/>
          <p:nvPr/>
        </p:nvSpPr>
        <p:spPr>
          <a:xfrm rot="20744324">
            <a:off x="373480" y="846744"/>
            <a:ext cx="4705829" cy="74712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latin typeface="Avenir Heavy"/>
                <a:cs typeface="Avenir Heavy"/>
              </a:rPr>
              <a:t>Fellowship Survey</a:t>
            </a:r>
            <a:endParaRPr lang="en-US" sz="4000" dirty="0">
              <a:latin typeface="Avenir Heavy"/>
              <a:cs typeface="Avenir Heavy"/>
            </a:endParaRPr>
          </a:p>
        </p:txBody>
      </p:sp>
    </p:spTree>
    <p:extLst>
      <p:ext uri="{BB962C8B-B14F-4D97-AF65-F5344CB8AC3E}">
        <p14:creationId xmlns:p14="http://schemas.microsoft.com/office/powerpoint/2010/main" val="443264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191" y="3121205"/>
            <a:ext cx="8322216" cy="2369880"/>
          </a:xfrm>
          <a:prstGeom prst="rect">
            <a:avLst/>
          </a:prstGeom>
        </p:spPr>
        <p:txBody>
          <a:bodyPr wrap="square">
            <a:spAutoFit/>
          </a:bodyPr>
          <a:lstStyle/>
          <a:p>
            <a:r>
              <a:rPr lang="en-US" sz="2800" dirty="0" smtClean="0">
                <a:latin typeface="Avenir Next Regular"/>
                <a:cs typeface="Avenir Next Regular"/>
              </a:rPr>
              <a:t>What are we doing now?</a:t>
            </a:r>
          </a:p>
          <a:p>
            <a:endParaRPr lang="en-US" sz="2800" dirty="0">
              <a:latin typeface="Avenir Next Regular"/>
              <a:cs typeface="Avenir Next Regular"/>
            </a:endParaRPr>
          </a:p>
          <a:p>
            <a:r>
              <a:rPr lang="en-US" sz="2800" dirty="0" smtClean="0">
                <a:latin typeface="Avenir Next Regular"/>
                <a:cs typeface="Avenir Next Regular"/>
              </a:rPr>
              <a:t>What needs/opportunities </a:t>
            </a:r>
          </a:p>
          <a:p>
            <a:r>
              <a:rPr lang="en-US" sz="2800" dirty="0" smtClean="0">
                <a:latin typeface="Avenir Next Regular"/>
                <a:cs typeface="Avenir Next Regular"/>
              </a:rPr>
              <a:t>have we identified?</a:t>
            </a:r>
          </a:p>
          <a:p>
            <a:endParaRPr lang="en-US" sz="3600" dirty="0"/>
          </a:p>
        </p:txBody>
      </p:sp>
      <p:sp>
        <p:nvSpPr>
          <p:cNvPr id="4" name="Rectangle 3"/>
          <p:cNvSpPr/>
          <p:nvPr/>
        </p:nvSpPr>
        <p:spPr>
          <a:xfrm>
            <a:off x="310191" y="262071"/>
            <a:ext cx="8251652" cy="2554546"/>
          </a:xfrm>
          <a:prstGeom prst="rect">
            <a:avLst/>
          </a:prstGeom>
        </p:spPr>
        <p:txBody>
          <a:bodyPr wrap="square">
            <a:spAutoFit/>
          </a:bodyPr>
          <a:lstStyle/>
          <a:p>
            <a:endParaRPr lang="en-US" sz="4800" b="1" baseline="30000" dirty="0" smtClean="0">
              <a:latin typeface="Avenir Heavy"/>
              <a:cs typeface="Avenir Heavy"/>
            </a:endParaRPr>
          </a:p>
          <a:p>
            <a:r>
              <a:rPr lang="en-US" sz="4800" b="1" baseline="30000" dirty="0" smtClean="0">
                <a:latin typeface="Avenir Heavy"/>
                <a:cs typeface="Avenir Heavy"/>
              </a:rPr>
              <a:t>Ministry </a:t>
            </a:r>
            <a:r>
              <a:rPr lang="en-US" sz="4800" b="1" baseline="30000" dirty="0">
                <a:latin typeface="Avenir Heavy"/>
                <a:cs typeface="Avenir Heavy"/>
              </a:rPr>
              <a:t>to/with </a:t>
            </a:r>
            <a:r>
              <a:rPr lang="en-US" sz="4800" b="1" baseline="30000" dirty="0" smtClean="0">
                <a:latin typeface="Avenir Heavy"/>
                <a:cs typeface="Avenir Heavy"/>
              </a:rPr>
              <a:t>Older People</a:t>
            </a:r>
          </a:p>
          <a:p>
            <a:endParaRPr lang="en-US" sz="3600" b="1" i="1" baseline="30000" dirty="0">
              <a:latin typeface="Avenir Book"/>
              <a:cs typeface="Avenir Book"/>
            </a:endParaRPr>
          </a:p>
          <a:p>
            <a:r>
              <a:rPr lang="en-US" sz="3600" i="1" baseline="30000" dirty="0">
                <a:latin typeface="Avenir Book"/>
                <a:cs typeface="Avenir Book"/>
              </a:rPr>
              <a:t>“Even to your old age I am he. Even when you turn grey I will carry you. I have made, and I will bear; I will carry and will save.” </a:t>
            </a:r>
            <a:r>
              <a:rPr lang="en-US" sz="3600" i="1" baseline="30000" dirty="0" smtClean="0">
                <a:latin typeface="Avenir Book"/>
                <a:cs typeface="Avenir Book"/>
              </a:rPr>
              <a:t> </a:t>
            </a:r>
            <a:r>
              <a:rPr lang="en-US" sz="3600" i="1" baseline="30000" dirty="0">
                <a:latin typeface="Avenir Book"/>
                <a:cs typeface="Avenir Book"/>
              </a:rPr>
              <a:t>Isaiah 46:4</a:t>
            </a:r>
            <a:endParaRPr lang="en-US" sz="3600" i="1" dirty="0">
              <a:latin typeface="Avenir Book"/>
              <a:cs typeface="Avenir Book"/>
            </a:endParaRPr>
          </a:p>
        </p:txBody>
      </p:sp>
      <p:pic>
        <p:nvPicPr>
          <p:cNvPr id="7" name="Picture 6"/>
          <p:cNvPicPr>
            <a:picLocks noChangeAspect="1"/>
          </p:cNvPicPr>
          <p:nvPr/>
        </p:nvPicPr>
        <p:blipFill>
          <a:blip r:embed="rId2">
            <a:grayscl/>
          </a:blip>
          <a:stretch>
            <a:fillRect/>
          </a:stretch>
        </p:blipFill>
        <p:spPr>
          <a:xfrm rot="439725">
            <a:off x="5546734" y="2756766"/>
            <a:ext cx="2339124" cy="3303847"/>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29677205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7769" y="474345"/>
            <a:ext cx="8316122" cy="6124753"/>
          </a:xfrm>
          <a:prstGeom prst="rect">
            <a:avLst/>
          </a:prstGeom>
        </p:spPr>
        <p:txBody>
          <a:bodyPr wrap="square">
            <a:spAutoFit/>
          </a:bodyPr>
          <a:lstStyle/>
          <a:p>
            <a:r>
              <a:rPr lang="en-US" sz="3200" dirty="0">
                <a:solidFill>
                  <a:schemeClr val="bg2">
                    <a:lumMod val="40000"/>
                    <a:lumOff val="60000"/>
                  </a:schemeClr>
                </a:solidFill>
                <a:latin typeface="Avenir Heavy"/>
                <a:cs typeface="Avenir Heavy"/>
              </a:rPr>
              <a:t>Statistics within Oshkosh (2010 census)</a:t>
            </a:r>
            <a:r>
              <a:rPr lang="en-US" sz="3200" dirty="0" smtClean="0">
                <a:solidFill>
                  <a:schemeClr val="bg2">
                    <a:lumMod val="40000"/>
                    <a:lumOff val="60000"/>
                  </a:schemeClr>
                </a:solidFill>
                <a:latin typeface="Avenir Heavy"/>
                <a:cs typeface="Avenir Heavy"/>
              </a:rPr>
              <a:t>:</a:t>
            </a:r>
          </a:p>
          <a:p>
            <a:endParaRPr lang="en-US" sz="2400" dirty="0">
              <a:latin typeface="Avenir Book"/>
              <a:cs typeface="Avenir Book"/>
            </a:endParaRPr>
          </a:p>
          <a:p>
            <a:pPr marL="342900" lvl="0" indent="-342900">
              <a:buFont typeface="Arial"/>
              <a:buChar char="•"/>
            </a:pPr>
            <a:r>
              <a:rPr lang="en-US" sz="2400" dirty="0">
                <a:latin typeface="Avenir Book"/>
                <a:cs typeface="Avenir Book"/>
              </a:rPr>
              <a:t>13% of Oshkosh population are seniors (65+ years of age)</a:t>
            </a:r>
          </a:p>
          <a:p>
            <a:pPr marL="342900" lvl="0" indent="-342900">
              <a:buFont typeface="Arial"/>
              <a:buChar char="•"/>
            </a:pPr>
            <a:r>
              <a:rPr lang="en-US" sz="2400" dirty="0" smtClean="0">
                <a:latin typeface="Avenir Book"/>
                <a:cs typeface="Avenir Book"/>
              </a:rPr>
              <a:t>44</a:t>
            </a:r>
            <a:r>
              <a:rPr lang="en-US" sz="2400" dirty="0">
                <a:latin typeface="Avenir Book"/>
                <a:cs typeface="Avenir Book"/>
              </a:rPr>
              <a:t>% of females are widowed; 19% of males are widowed</a:t>
            </a:r>
          </a:p>
          <a:p>
            <a:pPr marL="342900" lvl="0" indent="-342900">
              <a:buFont typeface="Arial"/>
              <a:buChar char="•"/>
            </a:pPr>
            <a:r>
              <a:rPr lang="en-US" sz="2400" dirty="0" smtClean="0">
                <a:latin typeface="Avenir Book"/>
                <a:cs typeface="Avenir Book"/>
              </a:rPr>
              <a:t>35</a:t>
            </a:r>
            <a:r>
              <a:rPr lang="en-US" sz="2400" dirty="0">
                <a:latin typeface="Avenir Book"/>
                <a:cs typeface="Avenir Book"/>
              </a:rPr>
              <a:t>% of seniors live alone; of those, 75% are female</a:t>
            </a:r>
          </a:p>
          <a:p>
            <a:pPr marL="342900" lvl="0" indent="-342900">
              <a:buFont typeface="Arial"/>
              <a:buChar char="•"/>
            </a:pPr>
            <a:r>
              <a:rPr lang="en-US" sz="2400" dirty="0">
                <a:latin typeface="Avenir Book"/>
                <a:cs typeface="Avenir Book"/>
              </a:rPr>
              <a:t>69% of seniors continue to live in their own home</a:t>
            </a:r>
          </a:p>
          <a:p>
            <a:pPr marL="342900" lvl="0" indent="-342900">
              <a:buFont typeface="Arial"/>
              <a:buChar char="•"/>
            </a:pPr>
            <a:r>
              <a:rPr lang="en-US" sz="2400" dirty="0">
                <a:latin typeface="Avenir Book"/>
                <a:cs typeface="Avenir Book"/>
              </a:rPr>
              <a:t>7% have an annual income less than $</a:t>
            </a:r>
            <a:r>
              <a:rPr lang="en-US" sz="2400" dirty="0" smtClean="0">
                <a:latin typeface="Avenir Book"/>
                <a:cs typeface="Avenir Book"/>
              </a:rPr>
              <a:t>10K</a:t>
            </a:r>
            <a:r>
              <a:rPr lang="en-US" sz="2400" dirty="0">
                <a:latin typeface="Avenir Book"/>
                <a:cs typeface="Avenir Book"/>
              </a:rPr>
              <a:t> </a:t>
            </a:r>
            <a:r>
              <a:rPr lang="en-US" sz="2400" dirty="0" smtClean="0">
                <a:latin typeface="Avenir Book"/>
                <a:cs typeface="Avenir Book"/>
              </a:rPr>
              <a:t/>
            </a:r>
            <a:br>
              <a:rPr lang="en-US" sz="2400" dirty="0" smtClean="0">
                <a:latin typeface="Avenir Book"/>
                <a:cs typeface="Avenir Book"/>
              </a:rPr>
            </a:br>
            <a:r>
              <a:rPr lang="en-US" sz="2400" dirty="0" smtClean="0">
                <a:latin typeface="Avenir Book"/>
                <a:cs typeface="Avenir Book"/>
              </a:rPr>
              <a:t>(below </a:t>
            </a:r>
            <a:r>
              <a:rPr lang="en-US" sz="2400" dirty="0">
                <a:latin typeface="Avenir Book"/>
                <a:cs typeface="Avenir Book"/>
              </a:rPr>
              <a:t>the poverty </a:t>
            </a:r>
            <a:r>
              <a:rPr lang="en-US" sz="2400" dirty="0" smtClean="0">
                <a:latin typeface="Avenir Book"/>
                <a:cs typeface="Avenir Book"/>
              </a:rPr>
              <a:t>line)</a:t>
            </a:r>
          </a:p>
          <a:p>
            <a:pPr marL="342900" lvl="0" indent="-342900">
              <a:buFont typeface="Arial"/>
              <a:buChar char="•"/>
            </a:pPr>
            <a:r>
              <a:rPr lang="en-US" sz="2400" dirty="0" smtClean="0">
                <a:latin typeface="Avenir Book"/>
                <a:cs typeface="Avenir Book"/>
              </a:rPr>
              <a:t>28</a:t>
            </a:r>
            <a:r>
              <a:rPr lang="en-US" sz="2400" dirty="0">
                <a:latin typeface="Avenir Book"/>
                <a:cs typeface="Avenir Book"/>
              </a:rPr>
              <a:t>% have an annual income less than $20K</a:t>
            </a:r>
          </a:p>
          <a:p>
            <a:pPr marL="342900" lvl="0" indent="-342900">
              <a:buFont typeface="Arial"/>
              <a:buChar char="•"/>
            </a:pPr>
            <a:r>
              <a:rPr lang="en-US" sz="2400" dirty="0">
                <a:latin typeface="Avenir Book"/>
                <a:cs typeface="Avenir Book"/>
              </a:rPr>
              <a:t>15% of residents over the age of 60 </a:t>
            </a:r>
            <a:r>
              <a:rPr lang="en-US" sz="2400" dirty="0" smtClean="0">
                <a:latin typeface="Avenir Book"/>
                <a:cs typeface="Avenir Book"/>
              </a:rPr>
              <a:t>received </a:t>
            </a:r>
            <a:br>
              <a:rPr lang="en-US" sz="2400" dirty="0" smtClean="0">
                <a:latin typeface="Avenir Book"/>
                <a:cs typeface="Avenir Book"/>
              </a:rPr>
            </a:br>
            <a:r>
              <a:rPr lang="en-US" sz="2400" dirty="0" smtClean="0">
                <a:latin typeface="Avenir Book"/>
                <a:cs typeface="Avenir Book"/>
              </a:rPr>
              <a:t>food </a:t>
            </a:r>
            <a:r>
              <a:rPr lang="en-US" sz="2400" dirty="0">
                <a:latin typeface="Avenir Book"/>
                <a:cs typeface="Avenir Book"/>
              </a:rPr>
              <a:t>stamps last year</a:t>
            </a:r>
          </a:p>
          <a:p>
            <a:pPr marL="342900" lvl="0" indent="-342900">
              <a:buFont typeface="Arial"/>
              <a:buChar char="•"/>
            </a:pPr>
            <a:r>
              <a:rPr lang="en-US" sz="2400" dirty="0">
                <a:latin typeface="Avenir Book"/>
                <a:cs typeface="Avenir Book"/>
              </a:rPr>
              <a:t>37% of people think they will need </a:t>
            </a:r>
            <a:r>
              <a:rPr lang="en-US" sz="2400" dirty="0">
                <a:latin typeface="Avenir Book"/>
                <a:cs typeface="Avenir Book"/>
              </a:rPr>
              <a:t/>
            </a:r>
            <a:br>
              <a:rPr lang="en-US" sz="2400" dirty="0">
                <a:latin typeface="Avenir Book"/>
                <a:cs typeface="Avenir Book"/>
              </a:rPr>
            </a:br>
            <a:r>
              <a:rPr lang="en-US" sz="2400" dirty="0" smtClean="0">
                <a:latin typeface="Avenir Book"/>
                <a:cs typeface="Avenir Book"/>
              </a:rPr>
              <a:t>long</a:t>
            </a:r>
            <a:r>
              <a:rPr lang="en-US" sz="2400" dirty="0">
                <a:latin typeface="Avenir Book"/>
                <a:cs typeface="Avenir Book"/>
              </a:rPr>
              <a:t>-term care; 69% actually </a:t>
            </a:r>
            <a:r>
              <a:rPr lang="en-US" sz="2400" dirty="0" smtClean="0">
                <a:latin typeface="Avenir Book"/>
                <a:cs typeface="Avenir Book"/>
              </a:rPr>
              <a:t>will </a:t>
            </a:r>
            <a:br>
              <a:rPr lang="en-US" sz="2400" dirty="0" smtClean="0">
                <a:latin typeface="Avenir Book"/>
                <a:cs typeface="Avenir Book"/>
              </a:rPr>
            </a:br>
            <a:r>
              <a:rPr lang="en-US" sz="2400" dirty="0" smtClean="0">
                <a:latin typeface="Avenir Book"/>
                <a:cs typeface="Avenir Book"/>
              </a:rPr>
              <a:t>need long</a:t>
            </a:r>
            <a:r>
              <a:rPr lang="en-US" sz="2400" dirty="0">
                <a:latin typeface="Avenir Book"/>
                <a:cs typeface="Avenir Book"/>
              </a:rPr>
              <a:t>-term care</a:t>
            </a:r>
          </a:p>
          <a:p>
            <a:r>
              <a:rPr lang="en-US" sz="2400" dirty="0">
                <a:latin typeface="Avenir Book"/>
                <a:cs typeface="Avenir Book"/>
              </a:rPr>
              <a:t> </a:t>
            </a:r>
          </a:p>
        </p:txBody>
      </p:sp>
      <p:pic>
        <p:nvPicPr>
          <p:cNvPr id="3" name="Picture 2"/>
          <p:cNvPicPr>
            <a:picLocks noChangeAspect="1"/>
          </p:cNvPicPr>
          <p:nvPr/>
        </p:nvPicPr>
        <p:blipFill>
          <a:blip r:embed="rId2"/>
          <a:stretch>
            <a:fillRect/>
          </a:stretch>
        </p:blipFill>
        <p:spPr>
          <a:xfrm>
            <a:off x="7086352" y="4822968"/>
            <a:ext cx="1777539" cy="1777539"/>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2917976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8175" y="664422"/>
            <a:ext cx="8042238" cy="4893647"/>
          </a:xfrm>
          <a:prstGeom prst="rect">
            <a:avLst/>
          </a:prstGeom>
        </p:spPr>
        <p:txBody>
          <a:bodyPr wrap="square">
            <a:spAutoFit/>
          </a:bodyPr>
          <a:lstStyle/>
          <a:p>
            <a:r>
              <a:rPr lang="en-US" sz="2400" dirty="0">
                <a:latin typeface="Avenir Book"/>
                <a:cs typeface="Avenir Book"/>
              </a:rPr>
              <a:t>Worries/Challenges Older People Face:</a:t>
            </a:r>
          </a:p>
          <a:p>
            <a:r>
              <a:rPr lang="en-US" sz="2400" dirty="0">
                <a:latin typeface="Avenir Book"/>
                <a:cs typeface="Avenir Book"/>
              </a:rPr>
              <a:t/>
            </a:r>
            <a:br>
              <a:rPr lang="en-US" sz="2400" dirty="0">
                <a:latin typeface="Avenir Book"/>
                <a:cs typeface="Avenir Book"/>
              </a:rPr>
            </a:br>
            <a:r>
              <a:rPr lang="en-US" sz="2400" dirty="0">
                <a:latin typeface="Avenir Book"/>
                <a:cs typeface="Avenir Book"/>
              </a:rPr>
              <a:t/>
            </a:r>
            <a:br>
              <a:rPr lang="en-US" sz="2400" dirty="0">
                <a:latin typeface="Avenir Book"/>
                <a:cs typeface="Avenir Book"/>
              </a:rPr>
            </a:br>
            <a:r>
              <a:rPr lang="en-US" sz="2400" dirty="0" smtClean="0">
                <a:latin typeface="Avenir Book"/>
                <a:cs typeface="Avenir Book"/>
              </a:rPr>
              <a:t>Maintaining </a:t>
            </a:r>
            <a:r>
              <a:rPr lang="en-US" sz="2400" dirty="0">
                <a:latin typeface="Avenir Book"/>
                <a:cs typeface="Avenir Book"/>
              </a:rPr>
              <a:t>good health		</a:t>
            </a:r>
            <a:r>
              <a:rPr lang="en-US" sz="2400" dirty="0" smtClean="0">
                <a:latin typeface="Avenir Book"/>
                <a:cs typeface="Avenir Book"/>
              </a:rPr>
              <a:t>Healthcare </a:t>
            </a:r>
            <a:r>
              <a:rPr lang="en-US" sz="2400" dirty="0">
                <a:latin typeface="Avenir Book"/>
                <a:cs typeface="Avenir Book"/>
              </a:rPr>
              <a:t>costs</a:t>
            </a:r>
          </a:p>
          <a:p>
            <a:r>
              <a:rPr lang="en-US" sz="2400" dirty="0">
                <a:latin typeface="Avenir Book"/>
                <a:cs typeface="Avenir Book"/>
              </a:rPr>
              <a:t>False confidence			Disease</a:t>
            </a:r>
          </a:p>
          <a:p>
            <a:r>
              <a:rPr lang="en-US" sz="2400" dirty="0">
                <a:latin typeface="Avenir Book"/>
                <a:cs typeface="Avenir Book"/>
              </a:rPr>
              <a:t>Staying in own home		</a:t>
            </a:r>
            <a:r>
              <a:rPr lang="en-US" sz="2400" dirty="0" smtClean="0">
                <a:latin typeface="Avenir Book"/>
                <a:cs typeface="Avenir Book"/>
              </a:rPr>
              <a:t>Physical </a:t>
            </a:r>
            <a:r>
              <a:rPr lang="en-US" sz="2400" dirty="0">
                <a:latin typeface="Avenir Book"/>
                <a:cs typeface="Avenir Book"/>
              </a:rPr>
              <a:t>aging</a:t>
            </a:r>
          </a:p>
          <a:p>
            <a:r>
              <a:rPr lang="en-US" sz="2400" dirty="0">
                <a:latin typeface="Avenir Book"/>
                <a:cs typeface="Avenir Book"/>
              </a:rPr>
              <a:t>Giving up driving		</a:t>
            </a:r>
            <a:r>
              <a:rPr lang="en-US" sz="2400" dirty="0" smtClean="0">
                <a:latin typeface="Avenir Book"/>
                <a:cs typeface="Avenir Book"/>
              </a:rPr>
              <a:t>	Physical </a:t>
            </a:r>
            <a:r>
              <a:rPr lang="en-US" sz="2400" dirty="0">
                <a:latin typeface="Avenir Book"/>
                <a:cs typeface="Avenir Book"/>
              </a:rPr>
              <a:t>assistance	</a:t>
            </a:r>
          </a:p>
          <a:p>
            <a:r>
              <a:rPr lang="en-US" sz="2400" dirty="0">
                <a:latin typeface="Avenir Book"/>
                <a:cs typeface="Avenir Book"/>
              </a:rPr>
              <a:t>Financial security		</a:t>
            </a:r>
            <a:r>
              <a:rPr lang="en-US" sz="2400" dirty="0" smtClean="0">
                <a:latin typeface="Avenir Book"/>
                <a:cs typeface="Avenir Book"/>
              </a:rPr>
              <a:t>	Financial </a:t>
            </a:r>
            <a:r>
              <a:rPr lang="en-US" sz="2400" dirty="0">
                <a:latin typeface="Avenir Book"/>
                <a:cs typeface="Avenir Book"/>
              </a:rPr>
              <a:t>security</a:t>
            </a:r>
          </a:p>
          <a:p>
            <a:r>
              <a:rPr lang="en-US" sz="2400" dirty="0">
                <a:latin typeface="Avenir Book"/>
                <a:cs typeface="Avenir Book"/>
              </a:rPr>
              <a:t>Sudden bills				Loneliness</a:t>
            </a:r>
          </a:p>
          <a:p>
            <a:r>
              <a:rPr lang="en-US" sz="2400" dirty="0">
                <a:latin typeface="Avenir Book"/>
                <a:cs typeface="Avenir Book"/>
              </a:rPr>
              <a:t>Cutting costs				Financial predators	</a:t>
            </a:r>
          </a:p>
          <a:p>
            <a:r>
              <a:rPr lang="en-US" sz="2400" dirty="0">
                <a:latin typeface="Avenir Book"/>
                <a:cs typeface="Avenir Book"/>
              </a:rPr>
              <a:t>Social ties				Abuse or neglect</a:t>
            </a:r>
          </a:p>
          <a:p>
            <a:r>
              <a:rPr lang="en-US" sz="2400" dirty="0">
                <a:latin typeface="Avenir Book"/>
                <a:cs typeface="Avenir Book"/>
              </a:rPr>
              <a:t>Mental health			</a:t>
            </a:r>
            <a:r>
              <a:rPr lang="en-US" sz="2400" dirty="0" smtClean="0">
                <a:latin typeface="Avenir Book"/>
                <a:cs typeface="Avenir Book"/>
              </a:rPr>
              <a:t>Transportation</a:t>
            </a:r>
            <a:endParaRPr lang="en-US" sz="2400" dirty="0">
              <a:latin typeface="Avenir Book"/>
              <a:cs typeface="Avenir Book"/>
            </a:endParaRPr>
          </a:p>
          <a:p>
            <a:r>
              <a:rPr lang="en-US" sz="2400" dirty="0">
                <a:latin typeface="Avenir Book"/>
                <a:cs typeface="Avenir Book"/>
              </a:rPr>
              <a:t>Social support			Changing social climate</a:t>
            </a:r>
          </a:p>
        </p:txBody>
      </p:sp>
    </p:spTree>
    <p:extLst>
      <p:ext uri="{BB962C8B-B14F-4D97-AF65-F5344CB8AC3E}">
        <p14:creationId xmlns:p14="http://schemas.microsoft.com/office/powerpoint/2010/main" val="16153870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82" y="1026456"/>
            <a:ext cx="5452788" cy="5632310"/>
          </a:xfrm>
          <a:prstGeom prst="rect">
            <a:avLst/>
          </a:prstGeom>
        </p:spPr>
        <p:txBody>
          <a:bodyPr wrap="square">
            <a:spAutoFit/>
          </a:bodyPr>
          <a:lstStyle/>
          <a:p>
            <a:pPr marL="342900" lvl="0" indent="-342900">
              <a:buFont typeface="Arial"/>
              <a:buChar char="•"/>
            </a:pPr>
            <a:r>
              <a:rPr lang="en-US" sz="2400" dirty="0" smtClean="0">
                <a:latin typeface="Avenir Book"/>
                <a:cs typeface="Avenir Book"/>
              </a:rPr>
              <a:t>Loss</a:t>
            </a:r>
            <a:r>
              <a:rPr lang="en-US" sz="2400" dirty="0">
                <a:latin typeface="Avenir Book"/>
                <a:cs typeface="Avenir Book"/>
              </a:rPr>
              <a:t>: of family, friends, health, independence</a:t>
            </a:r>
          </a:p>
          <a:p>
            <a:pPr marL="342900" lvl="0" indent="-342900">
              <a:buFont typeface="Arial"/>
              <a:buChar char="•"/>
            </a:pPr>
            <a:r>
              <a:rPr lang="en-US" sz="2400" dirty="0">
                <a:latin typeface="Avenir Book"/>
                <a:cs typeface="Avenir Book"/>
              </a:rPr>
              <a:t>Inability to do simple, ordinary tasks</a:t>
            </a:r>
          </a:p>
          <a:p>
            <a:pPr marL="342900" lvl="0" indent="-342900">
              <a:buFont typeface="Arial"/>
              <a:buChar char="•"/>
            </a:pPr>
            <a:r>
              <a:rPr lang="en-US" sz="2400" dirty="0">
                <a:latin typeface="Avenir Book"/>
                <a:cs typeface="Avenir Book"/>
              </a:rPr>
              <a:t>Keeping up with the house and yard; making the house safer</a:t>
            </a:r>
          </a:p>
          <a:p>
            <a:pPr marL="342900" lvl="0" indent="-342900">
              <a:buFont typeface="Arial"/>
              <a:buChar char="•"/>
            </a:pPr>
            <a:r>
              <a:rPr lang="en-US" sz="2400" dirty="0">
                <a:latin typeface="Avenir Book"/>
                <a:cs typeface="Avenir Book"/>
              </a:rPr>
              <a:t>Health concerns: memory loss, vision/hearing loss, loss of mobility</a:t>
            </a:r>
          </a:p>
          <a:p>
            <a:pPr marL="342900" lvl="0" indent="-342900">
              <a:buFont typeface="Arial"/>
              <a:buChar char="•"/>
            </a:pPr>
            <a:r>
              <a:rPr lang="en-US" sz="2400" dirty="0">
                <a:latin typeface="Avenir Book"/>
                <a:cs typeface="Avenir Book"/>
              </a:rPr>
              <a:t>Transportation</a:t>
            </a:r>
          </a:p>
          <a:p>
            <a:pPr marL="342900" lvl="0" indent="-342900">
              <a:buFont typeface="Arial"/>
              <a:buChar char="•"/>
            </a:pPr>
            <a:r>
              <a:rPr lang="en-US" sz="2400" dirty="0">
                <a:latin typeface="Avenir Book"/>
                <a:cs typeface="Avenir Book"/>
              </a:rPr>
              <a:t>Relationships with family members</a:t>
            </a:r>
          </a:p>
          <a:p>
            <a:pPr marL="342900" lvl="0" indent="-342900">
              <a:buFont typeface="Arial"/>
              <a:buChar char="•"/>
            </a:pPr>
            <a:r>
              <a:rPr lang="en-US" sz="2400" dirty="0">
                <a:latin typeface="Avenir Book"/>
                <a:cs typeface="Avenir Book"/>
              </a:rPr>
              <a:t>Making decisions</a:t>
            </a:r>
          </a:p>
          <a:p>
            <a:pPr marL="342900" lvl="0" indent="-342900">
              <a:buFont typeface="Arial"/>
              <a:buChar char="•"/>
            </a:pPr>
            <a:r>
              <a:rPr lang="en-US" sz="2400" dirty="0">
                <a:latin typeface="Avenir Book"/>
                <a:cs typeface="Avenir Book"/>
              </a:rPr>
              <a:t>Not wanting to be a bother; hesitant to ask for help (especially from their children)</a:t>
            </a:r>
          </a:p>
          <a:p>
            <a:pPr marL="342900" lvl="0" indent="-342900">
              <a:buFont typeface="Arial"/>
              <a:buChar char="•"/>
            </a:pPr>
            <a:r>
              <a:rPr lang="en-US" sz="2400" dirty="0">
                <a:latin typeface="Avenir Book"/>
                <a:cs typeface="Avenir Book"/>
              </a:rPr>
              <a:t>Finding time to do everything</a:t>
            </a:r>
          </a:p>
          <a:p>
            <a:pPr marL="342900" lvl="0" indent="-342900">
              <a:buFont typeface="Arial"/>
              <a:buChar char="•"/>
            </a:pPr>
            <a:r>
              <a:rPr lang="en-US" sz="2400" dirty="0">
                <a:latin typeface="Avenir Book"/>
                <a:cs typeface="Avenir Book"/>
              </a:rPr>
              <a:t>Meeting new friends</a:t>
            </a:r>
          </a:p>
        </p:txBody>
      </p:sp>
      <p:sp>
        <p:nvSpPr>
          <p:cNvPr id="3" name="Rectangle 2"/>
          <p:cNvSpPr/>
          <p:nvPr/>
        </p:nvSpPr>
        <p:spPr>
          <a:xfrm>
            <a:off x="298782" y="273448"/>
            <a:ext cx="8590008" cy="461665"/>
          </a:xfrm>
          <a:prstGeom prst="rect">
            <a:avLst/>
          </a:prstGeom>
        </p:spPr>
        <p:txBody>
          <a:bodyPr wrap="square">
            <a:spAutoFit/>
          </a:bodyPr>
          <a:lstStyle/>
          <a:p>
            <a:r>
              <a:rPr lang="en-US" sz="2400" dirty="0">
                <a:latin typeface="Avenir Book"/>
                <a:cs typeface="Avenir Book"/>
              </a:rPr>
              <a:t>In our parish, what are some of the challenges/worries?</a:t>
            </a:r>
          </a:p>
        </p:txBody>
      </p:sp>
      <p:pic>
        <p:nvPicPr>
          <p:cNvPr id="4" name="Picture 3"/>
          <p:cNvPicPr>
            <a:picLocks noChangeAspect="1"/>
          </p:cNvPicPr>
          <p:nvPr/>
        </p:nvPicPr>
        <p:blipFill>
          <a:blip r:embed="rId2">
            <a:grayscl/>
          </a:blip>
          <a:stretch>
            <a:fillRect/>
          </a:stretch>
        </p:blipFill>
        <p:spPr>
          <a:xfrm rot="439725">
            <a:off x="6169198" y="1959831"/>
            <a:ext cx="2339124" cy="3303847"/>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21740939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3133" y="209556"/>
            <a:ext cx="6011449" cy="6001642"/>
          </a:xfrm>
          <a:prstGeom prst="rect">
            <a:avLst/>
          </a:prstGeom>
        </p:spPr>
        <p:txBody>
          <a:bodyPr wrap="square">
            <a:spAutoFit/>
          </a:bodyPr>
          <a:lstStyle/>
          <a:p>
            <a:pPr marL="342900" lvl="0" indent="-342900">
              <a:buFont typeface="Arial"/>
              <a:buChar char="•"/>
            </a:pPr>
            <a:r>
              <a:rPr lang="en-US" sz="2400" dirty="0">
                <a:latin typeface="Avenir Book"/>
                <a:cs typeface="Avenir Book"/>
              </a:rPr>
              <a:t>Social isolation - especially following the death of a spouse or when people continue to live at home but are no longer able to drive or get out much</a:t>
            </a:r>
          </a:p>
          <a:p>
            <a:pPr marL="342900" lvl="0" indent="-342900">
              <a:buFont typeface="Arial"/>
              <a:buChar char="•"/>
            </a:pPr>
            <a:r>
              <a:rPr lang="en-US" sz="2400" dirty="0" smtClean="0">
                <a:latin typeface="Avenir Book"/>
                <a:cs typeface="Avenir Book"/>
              </a:rPr>
              <a:t>Assistance that enables them to continue living </a:t>
            </a:r>
            <a:r>
              <a:rPr lang="en-US" sz="2400" dirty="0">
                <a:latin typeface="Avenir Book"/>
                <a:cs typeface="Avenir Book"/>
              </a:rPr>
              <a:t>at home as long as possible, which would include things like help with grocery shopping, yard work, and small home maintenance projects and repairs. </a:t>
            </a:r>
            <a:endParaRPr lang="en-US" sz="2400" dirty="0" smtClean="0">
              <a:latin typeface="Avenir Book"/>
              <a:cs typeface="Avenir Book"/>
            </a:endParaRPr>
          </a:p>
          <a:p>
            <a:pPr lvl="0"/>
            <a:endParaRPr lang="en-US" sz="2400" dirty="0">
              <a:latin typeface="Avenir Book"/>
              <a:cs typeface="Avenir Book"/>
            </a:endParaRPr>
          </a:p>
          <a:p>
            <a:pPr lvl="0"/>
            <a:endParaRPr lang="en-US" sz="2400" dirty="0" smtClean="0">
              <a:latin typeface="Avenir Book"/>
              <a:cs typeface="Avenir Book"/>
            </a:endParaRPr>
          </a:p>
          <a:p>
            <a:pPr marL="342900" lvl="0" indent="-342900">
              <a:buFont typeface="Arial"/>
              <a:buChar char="•"/>
            </a:pPr>
            <a:r>
              <a:rPr lang="en-US" sz="2400" dirty="0" smtClean="0">
                <a:latin typeface="Avenir Book"/>
                <a:cs typeface="Avenir Book"/>
              </a:rPr>
              <a:t>Oshkosh </a:t>
            </a:r>
            <a:r>
              <a:rPr lang="en-US" sz="2400" dirty="0">
                <a:latin typeface="Avenir Book"/>
                <a:cs typeface="Avenir Book"/>
              </a:rPr>
              <a:t>neighborhood associations</a:t>
            </a:r>
          </a:p>
          <a:p>
            <a:pPr marL="342900" lvl="0" indent="-342900">
              <a:buFont typeface="Arial"/>
              <a:buChar char="•"/>
            </a:pPr>
            <a:r>
              <a:rPr lang="en-US" sz="2400" dirty="0">
                <a:latin typeface="Avenir Book"/>
                <a:cs typeface="Avenir Book"/>
              </a:rPr>
              <a:t>Habitat for Humanity's 'Rock the Block' initiative, which is trying to address the home maintenance/repair needs</a:t>
            </a:r>
          </a:p>
        </p:txBody>
      </p:sp>
      <p:pic>
        <p:nvPicPr>
          <p:cNvPr id="3" name="Picture 2"/>
          <p:cNvPicPr>
            <a:picLocks noChangeAspect="1"/>
          </p:cNvPicPr>
          <p:nvPr/>
        </p:nvPicPr>
        <p:blipFill>
          <a:blip r:embed="rId2"/>
          <a:stretch>
            <a:fillRect/>
          </a:stretch>
        </p:blipFill>
        <p:spPr>
          <a:xfrm>
            <a:off x="279400" y="209556"/>
            <a:ext cx="2544067" cy="2544067"/>
          </a:xfrm>
          <a:prstGeom prst="rect">
            <a:avLst/>
          </a:prstGeom>
        </p:spPr>
        <p:style>
          <a:lnRef idx="2">
            <a:schemeClr val="accent3"/>
          </a:lnRef>
          <a:fillRef idx="1">
            <a:schemeClr val="lt1"/>
          </a:fillRef>
          <a:effectRef idx="0">
            <a:schemeClr val="accent3"/>
          </a:effectRef>
          <a:fontRef idx="minor">
            <a:schemeClr val="dk1"/>
          </a:fontRef>
        </p:style>
      </p:pic>
      <p:pic>
        <p:nvPicPr>
          <p:cNvPr id="4" name="Picture 3"/>
          <p:cNvPicPr>
            <a:picLocks noChangeAspect="1"/>
          </p:cNvPicPr>
          <p:nvPr/>
        </p:nvPicPr>
        <p:blipFill>
          <a:blip r:embed="rId3"/>
          <a:stretch>
            <a:fillRect/>
          </a:stretch>
        </p:blipFill>
        <p:spPr>
          <a:xfrm>
            <a:off x="283467" y="3055552"/>
            <a:ext cx="2540000" cy="2540000"/>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5375240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7769" y="393527"/>
            <a:ext cx="8241426" cy="5139869"/>
          </a:xfrm>
          <a:prstGeom prst="rect">
            <a:avLst/>
          </a:prstGeom>
        </p:spPr>
        <p:txBody>
          <a:bodyPr wrap="square">
            <a:spAutoFit/>
          </a:bodyPr>
          <a:lstStyle/>
          <a:p>
            <a:r>
              <a:rPr lang="en-US" sz="2800" dirty="0"/>
              <a:t>In what ways could Trinity be more present/</a:t>
            </a:r>
            <a:r>
              <a:rPr lang="en-US" sz="2800" dirty="0" smtClean="0"/>
              <a:t>helpful?</a:t>
            </a:r>
            <a:endParaRPr lang="en-US" sz="2800" dirty="0"/>
          </a:p>
          <a:p>
            <a:r>
              <a:rPr lang="en-US" sz="2800" dirty="0"/>
              <a:t> </a:t>
            </a:r>
          </a:p>
          <a:p>
            <a:pPr marL="457200" lvl="0" indent="-457200">
              <a:buFont typeface="Arial"/>
              <a:buChar char="•"/>
            </a:pPr>
            <a:r>
              <a:rPr lang="en-US" sz="2800" dirty="0"/>
              <a:t>P</a:t>
            </a:r>
            <a:r>
              <a:rPr lang="en-US" sz="2800" dirty="0" smtClean="0"/>
              <a:t>astoral </a:t>
            </a:r>
            <a:r>
              <a:rPr lang="en-US" sz="2800" dirty="0"/>
              <a:t>visits from clergy and fellow parishioners</a:t>
            </a:r>
          </a:p>
          <a:p>
            <a:pPr marL="457200" lvl="0" indent="-457200">
              <a:buFont typeface="Arial"/>
              <a:buChar char="•"/>
            </a:pPr>
            <a:r>
              <a:rPr lang="en-US" sz="2800" dirty="0"/>
              <a:t>Assistance for those who want to stay in their homes: both discussion and help either with staying or downsizing</a:t>
            </a:r>
          </a:p>
          <a:p>
            <a:pPr marL="457200" lvl="0" indent="-457200">
              <a:buFont typeface="Arial"/>
              <a:buChar char="•"/>
            </a:pPr>
            <a:r>
              <a:rPr lang="en-US" sz="2800" dirty="0"/>
              <a:t>Transportation to church</a:t>
            </a:r>
          </a:p>
          <a:p>
            <a:pPr marL="457200" lvl="0" indent="-457200">
              <a:buFont typeface="Arial"/>
              <a:buChar char="•"/>
            </a:pPr>
            <a:r>
              <a:rPr lang="en-US" sz="2800" dirty="0"/>
              <a:t>Improvements to the sound system at church</a:t>
            </a:r>
          </a:p>
          <a:p>
            <a:pPr marL="457200" lvl="0" indent="-457200">
              <a:buFont typeface="Arial"/>
              <a:buChar char="•"/>
            </a:pPr>
            <a:r>
              <a:rPr lang="en-US" sz="2800" dirty="0" smtClean="0"/>
              <a:t>Padding for </a:t>
            </a:r>
            <a:r>
              <a:rPr lang="en-US" sz="2800" dirty="0"/>
              <a:t>the pews</a:t>
            </a:r>
          </a:p>
          <a:p>
            <a:pPr marL="457200" lvl="0" indent="-457200">
              <a:buFont typeface="Arial"/>
              <a:buChar char="•"/>
            </a:pPr>
            <a:r>
              <a:rPr lang="en-US" sz="2800" dirty="0" smtClean="0"/>
              <a:t>Contact and conversation about church life and decisions</a:t>
            </a:r>
            <a:endParaRPr lang="en-US" sz="2800" dirty="0"/>
          </a:p>
          <a:p>
            <a:r>
              <a:rPr lang="en-US" sz="2000" dirty="0">
                <a:latin typeface="Avenir Book"/>
                <a:cs typeface="Avenir Book"/>
              </a:rPr>
              <a:t> </a:t>
            </a:r>
          </a:p>
        </p:txBody>
      </p:sp>
    </p:spTree>
    <p:extLst>
      <p:ext uri="{BB962C8B-B14F-4D97-AF65-F5344CB8AC3E}">
        <p14:creationId xmlns:p14="http://schemas.microsoft.com/office/powerpoint/2010/main" val="37069711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2449" y="2299392"/>
            <a:ext cx="8322216" cy="1815882"/>
          </a:xfrm>
          <a:prstGeom prst="rect">
            <a:avLst/>
          </a:prstGeom>
        </p:spPr>
        <p:txBody>
          <a:bodyPr wrap="square">
            <a:spAutoFit/>
          </a:bodyPr>
          <a:lstStyle/>
          <a:p>
            <a:r>
              <a:rPr lang="en-US" sz="2800" dirty="0" smtClean="0">
                <a:latin typeface="Avenir Next Regular"/>
                <a:cs typeface="Avenir Next Regular"/>
              </a:rPr>
              <a:t>What are we doing now?</a:t>
            </a:r>
          </a:p>
          <a:p>
            <a:endParaRPr lang="en-US" sz="2800" dirty="0">
              <a:latin typeface="Avenir Next Regular"/>
              <a:cs typeface="Avenir Next Regular"/>
            </a:endParaRPr>
          </a:p>
          <a:p>
            <a:r>
              <a:rPr lang="en-US" sz="2800" dirty="0" smtClean="0">
                <a:latin typeface="Avenir Next Regular"/>
                <a:cs typeface="Avenir Next Regular"/>
              </a:rPr>
              <a:t>What needs/opportunities have we identified?</a:t>
            </a:r>
          </a:p>
          <a:p>
            <a:endParaRPr lang="en-US" sz="2800" dirty="0">
              <a:latin typeface="Avenir Next Regular"/>
              <a:cs typeface="Avenir Next Regular"/>
            </a:endParaRPr>
          </a:p>
        </p:txBody>
      </p:sp>
      <p:sp>
        <p:nvSpPr>
          <p:cNvPr id="4" name="Rectangle 3"/>
          <p:cNvSpPr/>
          <p:nvPr/>
        </p:nvSpPr>
        <p:spPr>
          <a:xfrm>
            <a:off x="592449" y="401437"/>
            <a:ext cx="8016436" cy="1897955"/>
          </a:xfrm>
          <a:prstGeom prst="rect">
            <a:avLst/>
          </a:prstGeom>
        </p:spPr>
        <p:txBody>
          <a:bodyPr wrap="square">
            <a:spAutoFit/>
          </a:bodyPr>
          <a:lstStyle/>
          <a:p>
            <a:r>
              <a:rPr lang="en-US" sz="4800" b="1" baseline="30000" dirty="0" smtClean="0">
                <a:latin typeface="Avenir Heavy"/>
                <a:cs typeface="Avenir Heavy"/>
              </a:rPr>
              <a:t>Youth</a:t>
            </a:r>
          </a:p>
          <a:p>
            <a:endParaRPr lang="en-US" sz="3200" b="1" i="1" baseline="30000" dirty="0">
              <a:latin typeface="Avenir Book"/>
              <a:cs typeface="Avenir Book"/>
            </a:endParaRPr>
          </a:p>
          <a:p>
            <a:r>
              <a:rPr lang="en-US" sz="3200" i="1" baseline="30000" dirty="0">
                <a:latin typeface="Avenir Book"/>
                <a:cs typeface="Avenir Book"/>
              </a:rPr>
              <a:t>“Let no one despise your youth, but set the believers an </a:t>
            </a:r>
            <a:r>
              <a:rPr lang="en-US" sz="3200" i="1" baseline="30000" dirty="0" smtClean="0">
                <a:latin typeface="Avenir Book"/>
                <a:cs typeface="Avenir Book"/>
              </a:rPr>
              <a:t>example in </a:t>
            </a:r>
            <a:r>
              <a:rPr lang="en-US" sz="3200" i="1" baseline="30000" dirty="0">
                <a:latin typeface="Avenir Book"/>
                <a:cs typeface="Avenir Book"/>
              </a:rPr>
              <a:t>speech and conduct, in love, in faith, in purity.” </a:t>
            </a:r>
            <a:r>
              <a:rPr lang="en-US" sz="3200" i="1" baseline="30000" dirty="0" smtClean="0">
                <a:latin typeface="Avenir Book"/>
                <a:cs typeface="Avenir Book"/>
              </a:rPr>
              <a:t>1 </a:t>
            </a:r>
            <a:r>
              <a:rPr lang="en-US" sz="3200" i="1" baseline="30000" dirty="0">
                <a:latin typeface="Avenir Book"/>
                <a:cs typeface="Avenir Book"/>
              </a:rPr>
              <a:t>Timothy 4:12</a:t>
            </a:r>
            <a:endParaRPr lang="en-US" sz="3200" i="1" dirty="0">
              <a:latin typeface="Avenir Book"/>
              <a:cs typeface="Avenir Book"/>
            </a:endParaRPr>
          </a:p>
        </p:txBody>
      </p:sp>
      <p:pic>
        <p:nvPicPr>
          <p:cNvPr id="5" name="Picture 4" descr="youthgroup1_orig_Foto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27583">
            <a:off x="5095520" y="4421219"/>
            <a:ext cx="2926080" cy="1999488"/>
          </a:xfrm>
          <a:prstGeom prst="rect">
            <a:avLst/>
          </a:prstGeom>
        </p:spPr>
        <p:style>
          <a:lnRef idx="3">
            <a:schemeClr val="lt1"/>
          </a:lnRef>
          <a:fillRef idx="1">
            <a:schemeClr val="dk1"/>
          </a:fillRef>
          <a:effectRef idx="1">
            <a:schemeClr val="dk1"/>
          </a:effectRef>
          <a:fontRef idx="minor">
            <a:schemeClr val="lt1"/>
          </a:fontRef>
        </p:style>
      </p:pic>
      <p:pic>
        <p:nvPicPr>
          <p:cNvPr id="6" name="Picture 5"/>
          <p:cNvPicPr>
            <a:picLocks noChangeAspect="1"/>
          </p:cNvPicPr>
          <p:nvPr/>
        </p:nvPicPr>
        <p:blipFill>
          <a:blip r:embed="rId3"/>
          <a:stretch>
            <a:fillRect/>
          </a:stretch>
        </p:blipFill>
        <p:spPr>
          <a:xfrm>
            <a:off x="1462289" y="4066905"/>
            <a:ext cx="3207843" cy="2305638"/>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38759294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venir Book"/>
                <a:cs typeface="Avenir Book"/>
              </a:rPr>
              <a:t>Agenda</a:t>
            </a:r>
            <a:br>
              <a:rPr lang="en-US" dirty="0" smtClean="0">
                <a:latin typeface="Avenir Book"/>
                <a:cs typeface="Avenir Book"/>
              </a:rPr>
            </a:br>
            <a:r>
              <a:rPr lang="en-US" dirty="0" smtClean="0">
                <a:latin typeface="Avenir Book"/>
                <a:cs typeface="Avenir Book"/>
              </a:rPr>
              <a:t>September 9, 2018</a:t>
            </a:r>
            <a:endParaRPr lang="en-US" dirty="0">
              <a:latin typeface="Avenir Book"/>
              <a:cs typeface="Avenir Book"/>
            </a:endParaRPr>
          </a:p>
        </p:txBody>
      </p:sp>
      <p:sp>
        <p:nvSpPr>
          <p:cNvPr id="3" name="Content Placeholder 2"/>
          <p:cNvSpPr>
            <a:spLocks noGrp="1"/>
          </p:cNvSpPr>
          <p:nvPr>
            <p:ph idx="1"/>
          </p:nvPr>
        </p:nvSpPr>
        <p:spPr>
          <a:xfrm>
            <a:off x="457200" y="2092969"/>
            <a:ext cx="8229600" cy="4491652"/>
          </a:xfrm>
        </p:spPr>
        <p:txBody>
          <a:bodyPr>
            <a:normAutofit fontScale="85000" lnSpcReduction="20000"/>
          </a:bodyPr>
          <a:lstStyle/>
          <a:p>
            <a:r>
              <a:rPr lang="en-US" dirty="0" smtClean="0"/>
              <a:t>Welcome from Father Chris</a:t>
            </a:r>
          </a:p>
          <a:p>
            <a:r>
              <a:rPr lang="en-US" dirty="0" smtClean="0"/>
              <a:t>Welcome from Senior Warden</a:t>
            </a:r>
          </a:p>
          <a:p>
            <a:r>
              <a:rPr lang="en-US" dirty="0" smtClean="0"/>
              <a:t>Lunch Service </a:t>
            </a:r>
          </a:p>
          <a:p>
            <a:r>
              <a:rPr lang="en-US" dirty="0" smtClean="0"/>
              <a:t>Review of the Vestry’s Findings</a:t>
            </a:r>
            <a:endParaRPr lang="en-US" dirty="0"/>
          </a:p>
          <a:p>
            <a:r>
              <a:rPr lang="en-US" dirty="0"/>
              <a:t>Assignment of Discussion </a:t>
            </a:r>
            <a:r>
              <a:rPr lang="en-US" dirty="0" smtClean="0"/>
              <a:t>Groups</a:t>
            </a:r>
          </a:p>
          <a:p>
            <a:r>
              <a:rPr lang="en-US" dirty="0" smtClean="0"/>
              <a:t>Group Discussions</a:t>
            </a:r>
          </a:p>
          <a:p>
            <a:r>
              <a:rPr lang="en-US" dirty="0" smtClean="0"/>
              <a:t>Reports from Group Discussions</a:t>
            </a:r>
          </a:p>
          <a:p>
            <a:r>
              <a:rPr lang="en-US" dirty="0" smtClean="0"/>
              <a:t>Plenary Discussion  and Consideration of All Six Values</a:t>
            </a:r>
          </a:p>
          <a:p>
            <a:r>
              <a:rPr lang="en-US" dirty="0" smtClean="0"/>
              <a:t>Voting</a:t>
            </a:r>
          </a:p>
          <a:p>
            <a:r>
              <a:rPr lang="en-US" dirty="0" smtClean="0"/>
              <a:t>Closing Remarks</a:t>
            </a:r>
          </a:p>
          <a:p>
            <a:endParaRPr lang="en-US" dirty="0" smtClean="0"/>
          </a:p>
          <a:p>
            <a:endParaRPr lang="en-US" dirty="0" smtClean="0"/>
          </a:p>
          <a:p>
            <a:endParaRPr lang="en-US" dirty="0"/>
          </a:p>
        </p:txBody>
      </p:sp>
    </p:spTree>
    <p:extLst>
      <p:ext uri="{BB962C8B-B14F-4D97-AF65-F5344CB8AC3E}">
        <p14:creationId xmlns:p14="http://schemas.microsoft.com/office/powerpoint/2010/main" val="2022266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082" y="799562"/>
            <a:ext cx="7997323" cy="5078313"/>
          </a:xfrm>
          <a:prstGeom prst="rect">
            <a:avLst/>
          </a:prstGeom>
          <a:noFill/>
        </p:spPr>
        <p:txBody>
          <a:bodyPr wrap="square" rtlCol="0">
            <a:spAutoFit/>
          </a:bodyPr>
          <a:lstStyle/>
          <a:p>
            <a:pPr algn="ctr"/>
            <a:r>
              <a:rPr lang="en-US" sz="5400" dirty="0" smtClean="0">
                <a:latin typeface="Avenir Book"/>
                <a:cs typeface="Avenir Book"/>
              </a:rPr>
              <a:t>Table</a:t>
            </a:r>
          </a:p>
          <a:p>
            <a:pPr algn="ctr"/>
            <a:endParaRPr lang="en-US" sz="5400" dirty="0" smtClean="0">
              <a:latin typeface="Avenir Book"/>
              <a:cs typeface="Avenir Book"/>
            </a:endParaRPr>
          </a:p>
          <a:p>
            <a:pPr algn="ctr"/>
            <a:endParaRPr lang="en-US" sz="5400" dirty="0">
              <a:latin typeface="Avenir Book"/>
              <a:cs typeface="Avenir Book"/>
            </a:endParaRPr>
          </a:p>
          <a:p>
            <a:pPr algn="ctr"/>
            <a:endParaRPr lang="en-US" sz="5400" dirty="0" smtClean="0">
              <a:latin typeface="Avenir Book"/>
              <a:cs typeface="Avenir Book"/>
            </a:endParaRPr>
          </a:p>
          <a:p>
            <a:pPr algn="ctr"/>
            <a:endParaRPr lang="en-US" sz="5400" dirty="0">
              <a:latin typeface="Avenir Book"/>
              <a:cs typeface="Avenir Book"/>
            </a:endParaRPr>
          </a:p>
          <a:p>
            <a:pPr algn="ctr"/>
            <a:r>
              <a:rPr lang="en-US" sz="5400" dirty="0" smtClean="0">
                <a:latin typeface="Avenir Book"/>
                <a:cs typeface="Avenir Book"/>
              </a:rPr>
              <a:t>Discussions</a:t>
            </a:r>
            <a:endParaRPr lang="en-US" sz="5400" dirty="0">
              <a:latin typeface="Avenir Book"/>
              <a:cs typeface="Avenir Book"/>
            </a:endParaRPr>
          </a:p>
        </p:txBody>
      </p:sp>
      <p:pic>
        <p:nvPicPr>
          <p:cNvPr id="4" name="Picture 3"/>
          <p:cNvPicPr>
            <a:picLocks noChangeAspect="1"/>
          </p:cNvPicPr>
          <p:nvPr/>
        </p:nvPicPr>
        <p:blipFill>
          <a:blip r:embed="rId2"/>
          <a:stretch>
            <a:fillRect/>
          </a:stretch>
        </p:blipFill>
        <p:spPr>
          <a:xfrm>
            <a:off x="3165552" y="1867814"/>
            <a:ext cx="3069745" cy="2945425"/>
          </a:xfrm>
          <a:prstGeom prst="rect">
            <a:avLst/>
          </a:prstGeom>
        </p:spPr>
      </p:pic>
    </p:spTree>
    <p:extLst>
      <p:ext uri="{BB962C8B-B14F-4D97-AF65-F5344CB8AC3E}">
        <p14:creationId xmlns:p14="http://schemas.microsoft.com/office/powerpoint/2010/main" val="4241502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700" y="224136"/>
            <a:ext cx="8270139" cy="1200329"/>
          </a:xfrm>
          <a:prstGeom prst="rect">
            <a:avLst/>
          </a:prstGeom>
          <a:noFill/>
        </p:spPr>
        <p:txBody>
          <a:bodyPr wrap="none" rtlCol="0">
            <a:spAutoFit/>
          </a:bodyPr>
          <a:lstStyle/>
          <a:p>
            <a:r>
              <a:rPr lang="en-US" sz="3600" dirty="0" smtClean="0">
                <a:latin typeface="Avenir Book"/>
                <a:cs typeface="Avenir Book"/>
              </a:rPr>
              <a:t>What is the Holy Spirit calling us to do?</a:t>
            </a:r>
          </a:p>
          <a:p>
            <a:r>
              <a:rPr lang="en-US" sz="3600" dirty="0" smtClean="0">
                <a:latin typeface="Avenir Book"/>
                <a:cs typeface="Avenir Book"/>
              </a:rPr>
              <a:t>Where are our gifts and passion?</a:t>
            </a:r>
            <a:endParaRPr lang="en-US" sz="3600" dirty="0">
              <a:latin typeface="Avenir Book"/>
              <a:cs typeface="Avenir Book"/>
            </a:endParaRPr>
          </a:p>
        </p:txBody>
      </p:sp>
      <p:pic>
        <p:nvPicPr>
          <p:cNvPr id="4" name="Picture 3"/>
          <p:cNvPicPr>
            <a:picLocks noChangeAspect="1"/>
          </p:cNvPicPr>
          <p:nvPr/>
        </p:nvPicPr>
        <p:blipFill>
          <a:blip r:embed="rId2"/>
          <a:stretch>
            <a:fillRect/>
          </a:stretch>
        </p:blipFill>
        <p:spPr>
          <a:xfrm>
            <a:off x="971044" y="1620308"/>
            <a:ext cx="4768855" cy="5013553"/>
          </a:xfrm>
          <a:prstGeom prst="rect">
            <a:avLst/>
          </a:prstGeom>
        </p:spPr>
        <p:style>
          <a:lnRef idx="3">
            <a:schemeClr val="lt1"/>
          </a:lnRef>
          <a:fillRef idx="1">
            <a:schemeClr val="dk1"/>
          </a:fillRef>
          <a:effectRef idx="1">
            <a:schemeClr val="dk1"/>
          </a:effectRef>
          <a:fontRef idx="minor">
            <a:schemeClr val="lt1"/>
          </a:fontRef>
        </p:style>
      </p:pic>
      <p:pic>
        <p:nvPicPr>
          <p:cNvPr id="7" name="Picture 6"/>
          <p:cNvPicPr>
            <a:picLocks noChangeAspect="1"/>
          </p:cNvPicPr>
          <p:nvPr/>
        </p:nvPicPr>
        <p:blipFill>
          <a:blip r:embed="rId3"/>
          <a:stretch>
            <a:fillRect/>
          </a:stretch>
        </p:blipFill>
        <p:spPr>
          <a:xfrm>
            <a:off x="4389687" y="1424465"/>
            <a:ext cx="4978400" cy="3975100"/>
          </a:xfrm>
          <a:prstGeom prst="rect">
            <a:avLst/>
          </a:prstGeom>
        </p:spPr>
      </p:pic>
    </p:spTree>
    <p:extLst>
      <p:ext uri="{BB962C8B-B14F-4D97-AF65-F5344CB8AC3E}">
        <p14:creationId xmlns:p14="http://schemas.microsoft.com/office/powerpoint/2010/main" val="5998260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176544" cy="4525963"/>
          </a:xfrm>
        </p:spPr>
        <p:txBody>
          <a:bodyPr>
            <a:normAutofit fontScale="85000" lnSpcReduction="20000"/>
          </a:bodyPr>
          <a:lstStyle/>
          <a:p>
            <a:r>
              <a:rPr lang="en-US" sz="3600" dirty="0" smtClean="0">
                <a:latin typeface="Avenir Next Regular"/>
                <a:cs typeface="Avenir Next Regular"/>
              </a:rPr>
              <a:t>The next vestry meeting will take place on September 20</a:t>
            </a:r>
          </a:p>
          <a:p>
            <a:pPr marL="0" indent="0">
              <a:buNone/>
            </a:pPr>
            <a:r>
              <a:rPr lang="en-US" sz="3600" dirty="0" smtClean="0">
                <a:latin typeface="Avenir Next Regular"/>
                <a:cs typeface="Avenir Next Regular"/>
              </a:rPr>
              <a:t>   at 6:30 PM.</a:t>
            </a:r>
          </a:p>
          <a:p>
            <a:endParaRPr lang="en-US" sz="3600" dirty="0">
              <a:latin typeface="Avenir Next Regular"/>
              <a:cs typeface="Avenir Next Regular"/>
            </a:endParaRPr>
          </a:p>
          <a:p>
            <a:r>
              <a:rPr lang="en-US" sz="3600" dirty="0" smtClean="0">
                <a:latin typeface="Avenir Next Regular"/>
                <a:cs typeface="Avenir Next Regular"/>
              </a:rPr>
              <a:t>The meetings are open, and everyone is welcome to attend.</a:t>
            </a:r>
            <a:endParaRPr lang="en-US" sz="3600" dirty="0">
              <a:latin typeface="Avenir Next Regular"/>
              <a:cs typeface="Avenir Next Regular"/>
            </a:endParaRPr>
          </a:p>
        </p:txBody>
      </p:sp>
      <p:pic>
        <p:nvPicPr>
          <p:cNvPr id="5" name="Picture 4"/>
          <p:cNvPicPr>
            <a:picLocks noChangeAspect="1"/>
          </p:cNvPicPr>
          <p:nvPr/>
        </p:nvPicPr>
        <p:blipFill>
          <a:blip r:embed="rId2"/>
          <a:stretch>
            <a:fillRect/>
          </a:stretch>
        </p:blipFill>
        <p:spPr>
          <a:xfrm>
            <a:off x="4815396" y="1600200"/>
            <a:ext cx="3871404" cy="3871404"/>
          </a:xfrm>
          <a:prstGeom prst="rect">
            <a:avLst/>
          </a:prstGeom>
        </p:spPr>
      </p:pic>
    </p:spTree>
    <p:extLst>
      <p:ext uri="{BB962C8B-B14F-4D97-AF65-F5344CB8AC3E}">
        <p14:creationId xmlns:p14="http://schemas.microsoft.com/office/powerpoint/2010/main" val="7741685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162" y="273684"/>
            <a:ext cx="8116403" cy="5170646"/>
          </a:xfrm>
          <a:prstGeom prst="rect">
            <a:avLst/>
          </a:prstGeom>
        </p:spPr>
        <p:txBody>
          <a:bodyPr wrap="square">
            <a:spAutoFit/>
          </a:bodyPr>
          <a:lstStyle/>
          <a:p>
            <a:r>
              <a:rPr lang="en-US" sz="3000" dirty="0" smtClean="0">
                <a:latin typeface="Century Gothic"/>
                <a:cs typeface="Century Gothic"/>
              </a:rPr>
              <a:t>Who are we? </a:t>
            </a:r>
          </a:p>
          <a:p>
            <a:r>
              <a:rPr lang="en-US" sz="3000" dirty="0" smtClean="0">
                <a:latin typeface="Century Gothic"/>
                <a:cs typeface="Century Gothic"/>
              </a:rPr>
              <a:t>Who do we want to be?</a:t>
            </a:r>
          </a:p>
          <a:p>
            <a:endParaRPr lang="en-US" sz="3000" dirty="0">
              <a:latin typeface="Century Gothic"/>
              <a:cs typeface="Century Gothic"/>
            </a:endParaRPr>
          </a:p>
          <a:p>
            <a:r>
              <a:rPr lang="en-US" sz="3000" dirty="0" smtClean="0">
                <a:latin typeface="Century Gothic"/>
                <a:cs typeface="Century Gothic"/>
              </a:rPr>
              <a:t>What is the Holy Spirit calling</a:t>
            </a:r>
          </a:p>
          <a:p>
            <a:r>
              <a:rPr lang="en-US" sz="3000" dirty="0" smtClean="0">
                <a:latin typeface="Century Gothic"/>
                <a:cs typeface="Century Gothic"/>
              </a:rPr>
              <a:t> us to do in/for our </a:t>
            </a:r>
          </a:p>
          <a:p>
            <a:r>
              <a:rPr lang="en-US" sz="3000" dirty="0" smtClean="0">
                <a:latin typeface="Century Gothic"/>
                <a:cs typeface="Century Gothic"/>
              </a:rPr>
              <a:t>communities?</a:t>
            </a:r>
          </a:p>
          <a:p>
            <a:endParaRPr lang="en-US" sz="3000" dirty="0" smtClean="0">
              <a:latin typeface="Century Gothic"/>
              <a:cs typeface="Century Gothic"/>
            </a:endParaRPr>
          </a:p>
          <a:p>
            <a:r>
              <a:rPr lang="en-US" sz="3000" dirty="0" smtClean="0">
                <a:latin typeface="Century Gothic"/>
                <a:cs typeface="Century Gothic"/>
              </a:rPr>
              <a:t>What mission or value </a:t>
            </a:r>
          </a:p>
          <a:p>
            <a:r>
              <a:rPr lang="en-US" sz="3000" dirty="0" smtClean="0">
                <a:latin typeface="Century Gothic"/>
                <a:cs typeface="Century Gothic"/>
              </a:rPr>
              <a:t>will enable us to stand </a:t>
            </a:r>
          </a:p>
          <a:p>
            <a:r>
              <a:rPr lang="en-US" sz="3000" dirty="0" smtClean="0">
                <a:latin typeface="Century Gothic"/>
                <a:cs typeface="Century Gothic"/>
              </a:rPr>
              <a:t>out in the Oshkosh</a:t>
            </a:r>
          </a:p>
          <a:p>
            <a:r>
              <a:rPr lang="en-US" sz="3000" dirty="0" smtClean="0">
                <a:latin typeface="Century Gothic"/>
                <a:cs typeface="Century Gothic"/>
              </a:rPr>
              <a:t>community?</a:t>
            </a:r>
            <a:endParaRPr lang="en-US" sz="3000" dirty="0">
              <a:latin typeface="Century Gothic"/>
              <a:cs typeface="Century Gothic"/>
            </a:endParaRPr>
          </a:p>
        </p:txBody>
      </p:sp>
      <p:pic>
        <p:nvPicPr>
          <p:cNvPr id="7" name="Picture 6"/>
          <p:cNvPicPr>
            <a:picLocks noChangeAspect="1"/>
          </p:cNvPicPr>
          <p:nvPr/>
        </p:nvPicPr>
        <p:blipFill>
          <a:blip r:embed="rId3"/>
          <a:stretch>
            <a:fillRect/>
          </a:stretch>
        </p:blipFill>
        <p:spPr>
          <a:xfrm rot="21267862">
            <a:off x="4745428" y="2549294"/>
            <a:ext cx="3443746" cy="3620450"/>
          </a:xfrm>
          <a:prstGeom prst="rect">
            <a:avLst/>
          </a:prstGeom>
        </p:spPr>
        <p:style>
          <a:lnRef idx="3">
            <a:schemeClr val="lt1"/>
          </a:lnRef>
          <a:fillRef idx="1">
            <a:schemeClr val="dk1"/>
          </a:fillRef>
          <a:effectRef idx="1">
            <a:schemeClr val="dk1"/>
          </a:effectRef>
          <a:fontRef idx="minor">
            <a:schemeClr val="lt1"/>
          </a:fontRef>
        </p:style>
      </p:pic>
      <p:pic>
        <p:nvPicPr>
          <p:cNvPr id="8" name="Picture 7"/>
          <p:cNvPicPr>
            <a:picLocks noChangeAspect="1"/>
          </p:cNvPicPr>
          <p:nvPr/>
        </p:nvPicPr>
        <p:blipFill>
          <a:blip r:embed="rId4"/>
          <a:stretch>
            <a:fillRect/>
          </a:stretch>
        </p:blipFill>
        <p:spPr>
          <a:xfrm>
            <a:off x="6802288" y="2155904"/>
            <a:ext cx="2489372" cy="1987687"/>
          </a:xfrm>
          <a:prstGeom prst="rect">
            <a:avLst/>
          </a:prstGeom>
        </p:spPr>
      </p:pic>
    </p:spTree>
    <p:extLst>
      <p:ext uri="{BB962C8B-B14F-4D97-AF65-F5344CB8AC3E}">
        <p14:creationId xmlns:p14="http://schemas.microsoft.com/office/powerpoint/2010/main" val="40916444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69092" y="3801120"/>
            <a:ext cx="4994815" cy="2854180"/>
          </a:xfrm>
          <a:prstGeom prst="rect">
            <a:avLst/>
          </a:prstGeom>
        </p:spPr>
      </p:pic>
      <p:sp>
        <p:nvSpPr>
          <p:cNvPr id="4" name="Rectangle 3"/>
          <p:cNvSpPr/>
          <p:nvPr/>
        </p:nvSpPr>
        <p:spPr>
          <a:xfrm>
            <a:off x="744772" y="688554"/>
            <a:ext cx="7817069" cy="3785652"/>
          </a:xfrm>
          <a:prstGeom prst="rect">
            <a:avLst/>
          </a:prstGeom>
        </p:spPr>
        <p:txBody>
          <a:bodyPr wrap="square">
            <a:spAutoFit/>
          </a:bodyPr>
          <a:lstStyle/>
          <a:p>
            <a:r>
              <a:rPr lang="en-US" sz="4400" dirty="0">
                <a:latin typeface="Avenir Heavy"/>
                <a:cs typeface="Avenir Heavy"/>
              </a:rPr>
              <a:t>The Six </a:t>
            </a:r>
            <a:r>
              <a:rPr lang="en-US" sz="4400" dirty="0" smtClean="0">
                <a:latin typeface="Avenir Heavy"/>
                <a:cs typeface="Avenir Heavy"/>
              </a:rPr>
              <a:t>Values</a:t>
            </a:r>
          </a:p>
          <a:p>
            <a:endParaRPr lang="en-US" sz="2800" dirty="0">
              <a:latin typeface="Avenir Book"/>
              <a:cs typeface="Avenir Book"/>
            </a:endParaRPr>
          </a:p>
          <a:p>
            <a:r>
              <a:rPr lang="en-US" sz="2800" dirty="0">
                <a:latin typeface="Avenir Book"/>
                <a:cs typeface="Avenir Book"/>
              </a:rPr>
              <a:t>1. Education</a:t>
            </a:r>
          </a:p>
          <a:p>
            <a:r>
              <a:rPr lang="en-US" sz="2800" dirty="0">
                <a:latin typeface="Avenir Book"/>
                <a:cs typeface="Avenir Book"/>
              </a:rPr>
              <a:t>2. Liturgy &amp; </a:t>
            </a:r>
            <a:r>
              <a:rPr lang="en-US" sz="2800" dirty="0" smtClean="0">
                <a:latin typeface="Avenir Book"/>
                <a:cs typeface="Avenir Book"/>
              </a:rPr>
              <a:t>Worship</a:t>
            </a:r>
            <a:endParaRPr lang="en-US" sz="2800" dirty="0">
              <a:latin typeface="Avenir Book"/>
              <a:cs typeface="Avenir Book"/>
            </a:endParaRPr>
          </a:p>
          <a:p>
            <a:r>
              <a:rPr lang="en-US" sz="2800" dirty="0">
                <a:latin typeface="Avenir Book"/>
                <a:cs typeface="Avenir Book"/>
              </a:rPr>
              <a:t>3. Ministry to/with </a:t>
            </a:r>
            <a:r>
              <a:rPr lang="en-US" sz="2800" dirty="0" smtClean="0">
                <a:latin typeface="Avenir Book"/>
                <a:cs typeface="Avenir Book"/>
              </a:rPr>
              <a:t>Older People</a:t>
            </a:r>
          </a:p>
          <a:p>
            <a:r>
              <a:rPr lang="en-US" sz="2800" dirty="0" smtClean="0">
                <a:latin typeface="Avenir Book"/>
                <a:cs typeface="Avenir Book"/>
              </a:rPr>
              <a:t>4. Outreach / Social Justice </a:t>
            </a:r>
            <a:r>
              <a:rPr lang="en-US" sz="2800" dirty="0">
                <a:latin typeface="Avenir Book"/>
                <a:cs typeface="Avenir Book"/>
              </a:rPr>
              <a:t>M</a:t>
            </a:r>
            <a:r>
              <a:rPr lang="en-US" sz="2800" dirty="0" smtClean="0">
                <a:latin typeface="Avenir Book"/>
                <a:cs typeface="Avenir Book"/>
              </a:rPr>
              <a:t>inistry</a:t>
            </a:r>
          </a:p>
          <a:p>
            <a:r>
              <a:rPr lang="en-US" sz="2800" dirty="0" smtClean="0">
                <a:latin typeface="Avenir Book"/>
                <a:cs typeface="Avenir Book"/>
              </a:rPr>
              <a:t>5</a:t>
            </a:r>
            <a:r>
              <a:rPr lang="en-US" sz="2800" dirty="0">
                <a:latin typeface="Avenir Book"/>
                <a:cs typeface="Avenir Book"/>
              </a:rPr>
              <a:t>. Pastoral </a:t>
            </a:r>
            <a:r>
              <a:rPr lang="en-US" sz="2800" dirty="0" smtClean="0">
                <a:latin typeface="Avenir Book"/>
                <a:cs typeface="Avenir Book"/>
              </a:rPr>
              <a:t>Care </a:t>
            </a:r>
            <a:r>
              <a:rPr lang="en-US" sz="2800" dirty="0">
                <a:latin typeface="Avenir Book"/>
                <a:cs typeface="Avenir Book"/>
              </a:rPr>
              <a:t>&amp; </a:t>
            </a:r>
            <a:r>
              <a:rPr lang="en-US" sz="2800" dirty="0" smtClean="0">
                <a:latin typeface="Avenir Book"/>
                <a:cs typeface="Avenir Book"/>
              </a:rPr>
              <a:t>Fellowship</a:t>
            </a:r>
            <a:endParaRPr lang="en-US" sz="2800" dirty="0">
              <a:latin typeface="Avenir Book"/>
              <a:cs typeface="Avenir Book"/>
            </a:endParaRPr>
          </a:p>
          <a:p>
            <a:r>
              <a:rPr lang="en-US" sz="2800" dirty="0">
                <a:latin typeface="Avenir Book"/>
                <a:cs typeface="Avenir Book"/>
              </a:rPr>
              <a:t>6. Youth</a:t>
            </a:r>
          </a:p>
        </p:txBody>
      </p:sp>
    </p:spTree>
    <p:extLst>
      <p:ext uri="{BB962C8B-B14F-4D97-AF65-F5344CB8AC3E}">
        <p14:creationId xmlns:p14="http://schemas.microsoft.com/office/powerpoint/2010/main" val="27535518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69092" y="3801120"/>
            <a:ext cx="4994815" cy="2854180"/>
          </a:xfrm>
          <a:prstGeom prst="rect">
            <a:avLst/>
          </a:prstGeom>
        </p:spPr>
      </p:pic>
      <p:sp>
        <p:nvSpPr>
          <p:cNvPr id="4" name="Rectangle 3"/>
          <p:cNvSpPr/>
          <p:nvPr/>
        </p:nvSpPr>
        <p:spPr>
          <a:xfrm>
            <a:off x="744772" y="564034"/>
            <a:ext cx="7817069" cy="3847207"/>
          </a:xfrm>
          <a:prstGeom prst="rect">
            <a:avLst/>
          </a:prstGeom>
        </p:spPr>
        <p:txBody>
          <a:bodyPr wrap="square">
            <a:spAutoFit/>
          </a:bodyPr>
          <a:lstStyle/>
          <a:p>
            <a:r>
              <a:rPr lang="en-US" sz="4800" dirty="0">
                <a:latin typeface="Avenir Heavy"/>
                <a:cs typeface="Avenir Heavy"/>
              </a:rPr>
              <a:t>The Six </a:t>
            </a:r>
            <a:r>
              <a:rPr lang="en-US" sz="4800" dirty="0" smtClean="0">
                <a:latin typeface="Avenir Heavy"/>
                <a:cs typeface="Avenir Heavy"/>
              </a:rPr>
              <a:t>Values</a:t>
            </a:r>
          </a:p>
          <a:p>
            <a:endParaRPr lang="en-US" sz="2800" dirty="0">
              <a:latin typeface="Avenir Book"/>
              <a:cs typeface="Avenir Book"/>
            </a:endParaRPr>
          </a:p>
          <a:p>
            <a:r>
              <a:rPr lang="en-US" sz="2800" dirty="0">
                <a:latin typeface="Avenir Book"/>
                <a:cs typeface="Avenir Book"/>
              </a:rPr>
              <a:t>1. Education</a:t>
            </a:r>
          </a:p>
          <a:p>
            <a:r>
              <a:rPr lang="en-US" sz="2800" strike="sngStrike" dirty="0">
                <a:latin typeface="Avenir Book"/>
                <a:cs typeface="Avenir Book"/>
              </a:rPr>
              <a:t>2. Liturgy &amp; W</a:t>
            </a:r>
            <a:r>
              <a:rPr lang="en-US" sz="2800" strike="sngStrike" dirty="0" smtClean="0">
                <a:latin typeface="Avenir Book"/>
                <a:cs typeface="Avenir Book"/>
              </a:rPr>
              <a:t>orship</a:t>
            </a:r>
            <a:endParaRPr lang="en-US" sz="2800" strike="sngStrike" dirty="0">
              <a:latin typeface="Avenir Book"/>
              <a:cs typeface="Avenir Book"/>
            </a:endParaRPr>
          </a:p>
          <a:p>
            <a:r>
              <a:rPr lang="en-US" sz="2800" dirty="0">
                <a:latin typeface="Avenir Book"/>
                <a:cs typeface="Avenir Book"/>
              </a:rPr>
              <a:t>3. Ministry to/with </a:t>
            </a:r>
            <a:r>
              <a:rPr lang="en-US" sz="2800" dirty="0" smtClean="0">
                <a:latin typeface="Avenir Book"/>
                <a:cs typeface="Avenir Book"/>
              </a:rPr>
              <a:t>Older People</a:t>
            </a:r>
            <a:endParaRPr lang="en-US" sz="2800" dirty="0">
              <a:latin typeface="Avenir Book"/>
              <a:cs typeface="Avenir Book"/>
            </a:endParaRPr>
          </a:p>
          <a:p>
            <a:r>
              <a:rPr lang="en-US" sz="2800" dirty="0">
                <a:latin typeface="Avenir Book"/>
                <a:cs typeface="Avenir Book"/>
              </a:rPr>
              <a:t>4. Outreach / Social </a:t>
            </a:r>
            <a:r>
              <a:rPr lang="en-US" sz="2800" dirty="0" smtClean="0">
                <a:latin typeface="Avenir Book"/>
                <a:cs typeface="Avenir Book"/>
              </a:rPr>
              <a:t>Justice Ministry</a:t>
            </a:r>
            <a:endParaRPr lang="en-US" sz="2800" dirty="0">
              <a:latin typeface="Avenir Book"/>
              <a:cs typeface="Avenir Book"/>
            </a:endParaRPr>
          </a:p>
          <a:p>
            <a:r>
              <a:rPr lang="en-US" sz="2800" dirty="0">
                <a:latin typeface="Avenir Book"/>
                <a:cs typeface="Avenir Book"/>
              </a:rPr>
              <a:t>5. Pastoral </a:t>
            </a:r>
            <a:r>
              <a:rPr lang="en-US" sz="2800" dirty="0" smtClean="0">
                <a:latin typeface="Avenir Book"/>
                <a:cs typeface="Avenir Book"/>
              </a:rPr>
              <a:t>Care </a:t>
            </a:r>
            <a:r>
              <a:rPr lang="en-US" sz="2800" dirty="0">
                <a:latin typeface="Avenir Book"/>
                <a:cs typeface="Avenir Book"/>
              </a:rPr>
              <a:t>&amp; </a:t>
            </a:r>
            <a:r>
              <a:rPr lang="en-US" sz="2800" dirty="0" smtClean="0">
                <a:latin typeface="Avenir Book"/>
                <a:cs typeface="Avenir Book"/>
              </a:rPr>
              <a:t>Fellowship</a:t>
            </a:r>
            <a:endParaRPr lang="en-US" sz="2800" dirty="0">
              <a:latin typeface="Avenir Book"/>
              <a:cs typeface="Avenir Book"/>
            </a:endParaRPr>
          </a:p>
          <a:p>
            <a:r>
              <a:rPr lang="en-US" sz="2800" dirty="0">
                <a:latin typeface="Avenir Book"/>
                <a:cs typeface="Avenir Book"/>
              </a:rPr>
              <a:t>6. Youth</a:t>
            </a:r>
          </a:p>
        </p:txBody>
      </p:sp>
      <p:pic>
        <p:nvPicPr>
          <p:cNvPr id="6" name="Picture 5"/>
          <p:cNvPicPr>
            <a:picLocks noChangeAspect="1"/>
          </p:cNvPicPr>
          <p:nvPr/>
        </p:nvPicPr>
        <p:blipFill>
          <a:blip r:embed="rId4"/>
          <a:stretch>
            <a:fillRect/>
          </a:stretch>
        </p:blipFill>
        <p:spPr>
          <a:xfrm rot="669153">
            <a:off x="5574939" y="650211"/>
            <a:ext cx="3168478" cy="2108478"/>
          </a:xfrm>
          <a:prstGeom prst="rect">
            <a:avLst/>
          </a:prstGeom>
        </p:spPr>
        <p:style>
          <a:lnRef idx="3">
            <a:schemeClr val="lt1"/>
          </a:lnRef>
          <a:fillRef idx="1">
            <a:schemeClr val="dk1"/>
          </a:fillRef>
          <a:effectRef idx="1">
            <a:schemeClr val="dk1"/>
          </a:effectRef>
          <a:fontRef idx="minor">
            <a:schemeClr val="lt1"/>
          </a:fontRef>
        </p:style>
      </p:pic>
      <p:pic>
        <p:nvPicPr>
          <p:cNvPr id="7" name="Picture 6" descr="show_image_Fot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177" y="4827932"/>
            <a:ext cx="3598915" cy="1574525"/>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28349008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4772" y="713458"/>
            <a:ext cx="7817069" cy="3416320"/>
          </a:xfrm>
          <a:prstGeom prst="rect">
            <a:avLst/>
          </a:prstGeom>
        </p:spPr>
        <p:txBody>
          <a:bodyPr wrap="square">
            <a:spAutoFit/>
          </a:bodyPr>
          <a:lstStyle/>
          <a:p>
            <a:r>
              <a:rPr lang="en-US" sz="4800" dirty="0">
                <a:latin typeface="Avenir Heavy"/>
                <a:cs typeface="Avenir Heavy"/>
              </a:rPr>
              <a:t>The </a:t>
            </a:r>
            <a:r>
              <a:rPr lang="en-US" sz="4800" dirty="0" smtClean="0">
                <a:latin typeface="Avenir Heavy"/>
                <a:cs typeface="Avenir Heavy"/>
              </a:rPr>
              <a:t>Five Values</a:t>
            </a:r>
          </a:p>
          <a:p>
            <a:endParaRPr lang="en-US" sz="2800" dirty="0">
              <a:latin typeface="Avenir Book"/>
              <a:cs typeface="Avenir Book"/>
            </a:endParaRPr>
          </a:p>
          <a:p>
            <a:pPr marL="514350" indent="-514350">
              <a:buAutoNum type="arabicPeriod"/>
            </a:pPr>
            <a:r>
              <a:rPr lang="en-US" sz="2800" dirty="0" smtClean="0">
                <a:latin typeface="Avenir Book"/>
                <a:cs typeface="Avenir Book"/>
              </a:rPr>
              <a:t>Education</a:t>
            </a:r>
            <a:endParaRPr lang="en-US" sz="2800" dirty="0">
              <a:latin typeface="Avenir Book"/>
              <a:cs typeface="Avenir Book"/>
            </a:endParaRPr>
          </a:p>
          <a:p>
            <a:pPr marL="514350" indent="-514350">
              <a:buAutoNum type="arabicPeriod"/>
            </a:pPr>
            <a:r>
              <a:rPr lang="en-US" sz="2800" dirty="0" smtClean="0">
                <a:latin typeface="Avenir Book"/>
                <a:cs typeface="Avenir Book"/>
              </a:rPr>
              <a:t>Ministry </a:t>
            </a:r>
            <a:r>
              <a:rPr lang="en-US" sz="2800" dirty="0">
                <a:latin typeface="Avenir Book"/>
                <a:cs typeface="Avenir Book"/>
              </a:rPr>
              <a:t>to/with </a:t>
            </a:r>
            <a:r>
              <a:rPr lang="en-US" sz="2800" dirty="0" smtClean="0">
                <a:latin typeface="Avenir Book"/>
                <a:cs typeface="Avenir Book"/>
              </a:rPr>
              <a:t>Older People</a:t>
            </a:r>
          </a:p>
          <a:p>
            <a:pPr marL="514350" indent="-514350">
              <a:buAutoNum type="arabicPeriod"/>
            </a:pPr>
            <a:r>
              <a:rPr lang="en-US" sz="2800" dirty="0" smtClean="0">
                <a:latin typeface="Avenir Book"/>
                <a:cs typeface="Avenir Book"/>
              </a:rPr>
              <a:t>Outreach </a:t>
            </a:r>
            <a:r>
              <a:rPr lang="en-US" sz="2800" dirty="0">
                <a:latin typeface="Avenir Book"/>
                <a:cs typeface="Avenir Book"/>
              </a:rPr>
              <a:t>/ Social </a:t>
            </a:r>
            <a:r>
              <a:rPr lang="en-US" sz="2800" dirty="0" smtClean="0">
                <a:latin typeface="Avenir Book"/>
                <a:cs typeface="Avenir Book"/>
              </a:rPr>
              <a:t>Justice </a:t>
            </a:r>
            <a:r>
              <a:rPr lang="en-US" sz="2800" dirty="0">
                <a:latin typeface="Avenir Book"/>
                <a:cs typeface="Avenir Book"/>
              </a:rPr>
              <a:t>M</a:t>
            </a:r>
            <a:r>
              <a:rPr lang="en-US" sz="2800" dirty="0" smtClean="0">
                <a:latin typeface="Avenir Book"/>
                <a:cs typeface="Avenir Book"/>
              </a:rPr>
              <a:t>inistry</a:t>
            </a:r>
          </a:p>
          <a:p>
            <a:pPr marL="514350" indent="-514350">
              <a:buAutoNum type="arabicPeriod"/>
            </a:pPr>
            <a:r>
              <a:rPr lang="en-US" sz="2800" dirty="0" smtClean="0">
                <a:latin typeface="Avenir Book"/>
                <a:cs typeface="Avenir Book"/>
              </a:rPr>
              <a:t>Pastoral Care </a:t>
            </a:r>
            <a:r>
              <a:rPr lang="en-US" sz="2800" dirty="0">
                <a:latin typeface="Avenir Book"/>
                <a:cs typeface="Avenir Book"/>
              </a:rPr>
              <a:t>&amp; </a:t>
            </a:r>
            <a:r>
              <a:rPr lang="en-US" sz="2800" dirty="0" smtClean="0">
                <a:latin typeface="Avenir Book"/>
                <a:cs typeface="Avenir Book"/>
              </a:rPr>
              <a:t>Fellowship</a:t>
            </a:r>
          </a:p>
          <a:p>
            <a:pPr marL="514350" indent="-514350">
              <a:buAutoNum type="arabicPeriod"/>
            </a:pPr>
            <a:r>
              <a:rPr lang="en-US" sz="2800" dirty="0" smtClean="0">
                <a:latin typeface="Avenir Book"/>
                <a:cs typeface="Avenir Book"/>
              </a:rPr>
              <a:t>Youth</a:t>
            </a:r>
            <a:endParaRPr lang="en-US" sz="2800" dirty="0">
              <a:latin typeface="Avenir Book"/>
              <a:cs typeface="Avenir Book"/>
            </a:endParaRPr>
          </a:p>
        </p:txBody>
      </p:sp>
      <p:pic>
        <p:nvPicPr>
          <p:cNvPr id="3" name="Picture 2"/>
          <p:cNvPicPr>
            <a:picLocks noChangeAspect="1"/>
          </p:cNvPicPr>
          <p:nvPr/>
        </p:nvPicPr>
        <p:blipFill>
          <a:blip r:embed="rId3"/>
          <a:stretch>
            <a:fillRect/>
          </a:stretch>
        </p:blipFill>
        <p:spPr>
          <a:xfrm>
            <a:off x="4469092" y="3801120"/>
            <a:ext cx="4994815" cy="2854180"/>
          </a:xfrm>
          <a:prstGeom prst="rect">
            <a:avLst/>
          </a:prstGeom>
        </p:spPr>
      </p:pic>
    </p:spTree>
    <p:extLst>
      <p:ext uri="{BB962C8B-B14F-4D97-AF65-F5344CB8AC3E}">
        <p14:creationId xmlns:p14="http://schemas.microsoft.com/office/powerpoint/2010/main" val="160052065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841" y="520753"/>
            <a:ext cx="8322216" cy="2062103"/>
          </a:xfrm>
          <a:prstGeom prst="rect">
            <a:avLst/>
          </a:prstGeom>
        </p:spPr>
        <p:txBody>
          <a:bodyPr wrap="square">
            <a:spAutoFit/>
          </a:bodyPr>
          <a:lstStyle/>
          <a:p>
            <a:r>
              <a:rPr lang="en-US" sz="4800" b="1" baseline="30000" dirty="0" smtClean="0">
                <a:latin typeface="Avenir Heavy"/>
                <a:cs typeface="Avenir Heavy"/>
              </a:rPr>
              <a:t>Education</a:t>
            </a:r>
          </a:p>
          <a:p>
            <a:endParaRPr lang="en-US" sz="3600" b="1" baseline="30000" dirty="0"/>
          </a:p>
          <a:p>
            <a:r>
              <a:rPr lang="en-US" sz="3600" i="1" baseline="30000" dirty="0"/>
              <a:t>“Do not be conformed to this world, but be transformed by the renewing of your minds, so that you may discern what is the will of God—what is good and acceptable and perfect.</a:t>
            </a:r>
            <a:r>
              <a:rPr lang="en-US" sz="3600" i="1" baseline="30000" dirty="0" smtClean="0"/>
              <a:t>” </a:t>
            </a:r>
            <a:r>
              <a:rPr lang="en-US" sz="3600" i="1" baseline="30000" dirty="0"/>
              <a:t>Romans 12:</a:t>
            </a:r>
            <a:r>
              <a:rPr lang="en-US" sz="3600" i="1" baseline="30000" dirty="0" smtClean="0"/>
              <a:t>2</a:t>
            </a:r>
          </a:p>
        </p:txBody>
      </p:sp>
      <p:sp>
        <p:nvSpPr>
          <p:cNvPr id="3" name="Rectangle 2"/>
          <p:cNvSpPr/>
          <p:nvPr/>
        </p:nvSpPr>
        <p:spPr>
          <a:xfrm>
            <a:off x="474841" y="2877631"/>
            <a:ext cx="8322216" cy="2369880"/>
          </a:xfrm>
          <a:prstGeom prst="rect">
            <a:avLst/>
          </a:prstGeom>
        </p:spPr>
        <p:txBody>
          <a:bodyPr wrap="square">
            <a:spAutoFit/>
          </a:bodyPr>
          <a:lstStyle/>
          <a:p>
            <a:r>
              <a:rPr lang="en-US" sz="2800" dirty="0" smtClean="0">
                <a:latin typeface="Avenir Next Regular"/>
                <a:cs typeface="Avenir Next Regular"/>
              </a:rPr>
              <a:t>What are we doing now?</a:t>
            </a:r>
          </a:p>
          <a:p>
            <a:endParaRPr lang="en-US" sz="2800" dirty="0">
              <a:latin typeface="Avenir Next Regular"/>
              <a:cs typeface="Avenir Next Regular"/>
            </a:endParaRPr>
          </a:p>
          <a:p>
            <a:r>
              <a:rPr lang="en-US" sz="2800" dirty="0" smtClean="0">
                <a:latin typeface="Avenir Next Regular"/>
                <a:cs typeface="Avenir Next Regular"/>
              </a:rPr>
              <a:t>What needs/opportunities </a:t>
            </a:r>
          </a:p>
          <a:p>
            <a:r>
              <a:rPr lang="en-US" sz="2800" dirty="0" smtClean="0">
                <a:latin typeface="Avenir Next Regular"/>
                <a:cs typeface="Avenir Next Regular"/>
              </a:rPr>
              <a:t>have we identified?</a:t>
            </a:r>
          </a:p>
          <a:p>
            <a:endParaRPr lang="en-US" sz="3600" dirty="0"/>
          </a:p>
        </p:txBody>
      </p:sp>
      <p:pic>
        <p:nvPicPr>
          <p:cNvPr id="7" name="Picture 6" descr="40847081_1889865404427215_2530665249871233024_o.jpg"/>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94470">
            <a:off x="5170620" y="3154055"/>
            <a:ext cx="3436444" cy="2577333"/>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11355908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 y="0"/>
            <a:ext cx="5769823" cy="4756706"/>
          </a:xfrm>
          <a:prstGeom prst="rect">
            <a:avLst/>
          </a:prstGeom>
        </p:spPr>
      </p:pic>
      <p:pic>
        <p:nvPicPr>
          <p:cNvPr id="3" name="Picture 2"/>
          <p:cNvPicPr>
            <a:picLocks noChangeAspect="1"/>
          </p:cNvPicPr>
          <p:nvPr/>
        </p:nvPicPr>
        <p:blipFill>
          <a:blip r:embed="rId4"/>
          <a:stretch>
            <a:fillRect/>
          </a:stretch>
        </p:blipFill>
        <p:spPr>
          <a:xfrm>
            <a:off x="5720734" y="398467"/>
            <a:ext cx="3029051" cy="4541907"/>
          </a:xfrm>
          <a:prstGeom prst="rect">
            <a:avLst/>
          </a:prstGeom>
        </p:spPr>
      </p:pic>
      <p:pic>
        <p:nvPicPr>
          <p:cNvPr id="4" name="Picture 3"/>
          <p:cNvPicPr>
            <a:picLocks noChangeAspect="1"/>
          </p:cNvPicPr>
          <p:nvPr/>
        </p:nvPicPr>
        <p:blipFill>
          <a:blip r:embed="rId5"/>
          <a:stretch>
            <a:fillRect/>
          </a:stretch>
        </p:blipFill>
        <p:spPr>
          <a:xfrm rot="755587">
            <a:off x="4005833" y="2944588"/>
            <a:ext cx="2298700" cy="3543300"/>
          </a:xfrm>
          <a:prstGeom prst="rect">
            <a:avLst/>
          </a:prstGeom>
        </p:spPr>
      </p:pic>
      <p:pic>
        <p:nvPicPr>
          <p:cNvPr id="5" name="Picture 4"/>
          <p:cNvPicPr>
            <a:picLocks noChangeAspect="1"/>
          </p:cNvPicPr>
          <p:nvPr/>
        </p:nvPicPr>
        <p:blipFill>
          <a:blip r:embed="rId6"/>
          <a:stretch>
            <a:fillRect/>
          </a:stretch>
        </p:blipFill>
        <p:spPr>
          <a:xfrm rot="21114644">
            <a:off x="6864315" y="3494334"/>
            <a:ext cx="1928052" cy="2892079"/>
          </a:xfrm>
          <a:prstGeom prst="rect">
            <a:avLst/>
          </a:prstGeom>
        </p:spPr>
      </p:pic>
      <p:sp>
        <p:nvSpPr>
          <p:cNvPr id="6" name="TextBox 5"/>
          <p:cNvSpPr txBox="1"/>
          <p:nvPr/>
        </p:nvSpPr>
        <p:spPr>
          <a:xfrm>
            <a:off x="647363" y="5230475"/>
            <a:ext cx="2339678" cy="646331"/>
          </a:xfrm>
          <a:prstGeom prst="rect">
            <a:avLst/>
          </a:prstGeom>
          <a:noFill/>
        </p:spPr>
        <p:txBody>
          <a:bodyPr wrap="none" rtlCol="0">
            <a:spAutoFit/>
          </a:bodyPr>
          <a:lstStyle/>
          <a:p>
            <a:r>
              <a:rPr lang="en-US" sz="3600" dirty="0" smtClean="0">
                <a:latin typeface="Avenir Heavy"/>
                <a:cs typeface="Avenir Heavy"/>
              </a:rPr>
              <a:t>Education</a:t>
            </a:r>
            <a:endParaRPr lang="en-US" sz="3600" dirty="0">
              <a:latin typeface="Avenir Heavy"/>
              <a:cs typeface="Avenir Heavy"/>
            </a:endParaRPr>
          </a:p>
        </p:txBody>
      </p:sp>
    </p:spTree>
    <p:extLst>
      <p:ext uri="{BB962C8B-B14F-4D97-AF65-F5344CB8AC3E}">
        <p14:creationId xmlns:p14="http://schemas.microsoft.com/office/powerpoint/2010/main" val="24025463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0995" y="2877631"/>
            <a:ext cx="5047795" cy="2616101"/>
          </a:xfrm>
          <a:prstGeom prst="rect">
            <a:avLst/>
          </a:prstGeom>
        </p:spPr>
        <p:txBody>
          <a:bodyPr wrap="square">
            <a:spAutoFit/>
          </a:bodyPr>
          <a:lstStyle/>
          <a:p>
            <a:r>
              <a:rPr lang="en-US" sz="3200" dirty="0" smtClean="0">
                <a:latin typeface="Avenir Next Regular"/>
                <a:cs typeface="Avenir Next Regular"/>
              </a:rPr>
              <a:t>What are we doing now?</a:t>
            </a:r>
          </a:p>
          <a:p>
            <a:endParaRPr lang="en-US" sz="3200" dirty="0">
              <a:latin typeface="Avenir Next Regular"/>
              <a:cs typeface="Avenir Next Regular"/>
            </a:endParaRPr>
          </a:p>
          <a:p>
            <a:r>
              <a:rPr lang="en-US" sz="3200" dirty="0" smtClean="0">
                <a:latin typeface="Avenir Next Regular"/>
                <a:cs typeface="Avenir Next Regular"/>
              </a:rPr>
              <a:t>What needs/opportunities </a:t>
            </a:r>
          </a:p>
          <a:p>
            <a:r>
              <a:rPr lang="en-US" sz="3200" dirty="0" smtClean="0">
                <a:latin typeface="Avenir Next Regular"/>
                <a:cs typeface="Avenir Next Regular"/>
              </a:rPr>
              <a:t>have we identified?</a:t>
            </a:r>
          </a:p>
          <a:p>
            <a:endParaRPr lang="en-US" sz="3600" dirty="0"/>
          </a:p>
        </p:txBody>
      </p:sp>
      <p:sp>
        <p:nvSpPr>
          <p:cNvPr id="4" name="Rectangle 3"/>
          <p:cNvSpPr/>
          <p:nvPr/>
        </p:nvSpPr>
        <p:spPr>
          <a:xfrm>
            <a:off x="498362" y="307372"/>
            <a:ext cx="8181087" cy="2308324"/>
          </a:xfrm>
          <a:prstGeom prst="rect">
            <a:avLst/>
          </a:prstGeom>
        </p:spPr>
        <p:txBody>
          <a:bodyPr wrap="square">
            <a:spAutoFit/>
          </a:bodyPr>
          <a:lstStyle/>
          <a:p>
            <a:r>
              <a:rPr lang="en-US" sz="4800" b="1" baseline="30000" dirty="0">
                <a:latin typeface="Avenir Heavy"/>
                <a:cs typeface="Avenir Heavy"/>
              </a:rPr>
              <a:t>Outreach / Social </a:t>
            </a:r>
            <a:r>
              <a:rPr lang="en-US" sz="4800" b="1" baseline="30000" dirty="0" smtClean="0">
                <a:latin typeface="Avenir Heavy"/>
                <a:cs typeface="Avenir Heavy"/>
              </a:rPr>
              <a:t>Justice</a:t>
            </a:r>
            <a:r>
              <a:rPr lang="en-US" sz="4800" b="1" dirty="0" smtClean="0">
                <a:latin typeface="Avenir Heavy"/>
                <a:cs typeface="Avenir Heavy"/>
              </a:rPr>
              <a:t> </a:t>
            </a:r>
            <a:r>
              <a:rPr lang="en-US" sz="4800" b="1" baseline="30000" dirty="0" smtClean="0">
                <a:latin typeface="Avenir Heavy"/>
                <a:cs typeface="Avenir Heavy"/>
              </a:rPr>
              <a:t>Ministry</a:t>
            </a:r>
          </a:p>
          <a:p>
            <a:endParaRPr lang="en-US" sz="3600" b="1" i="1" baseline="30000" dirty="0">
              <a:latin typeface="Avenir Book"/>
              <a:cs typeface="Avenir Book"/>
            </a:endParaRPr>
          </a:p>
          <a:p>
            <a:r>
              <a:rPr lang="en-US" sz="3600" b="1" i="1" baseline="30000" dirty="0">
                <a:latin typeface="Avenir Book"/>
                <a:cs typeface="Avenir Book"/>
              </a:rPr>
              <a:t>“</a:t>
            </a:r>
            <a:r>
              <a:rPr lang="en-US" sz="3600" i="1" baseline="30000" dirty="0">
                <a:latin typeface="Avenir Book"/>
                <a:cs typeface="Avenir Book"/>
              </a:rPr>
              <a:t>Like good stewards of the manifold grace of God, serve one another with whatever gift each of you has received.” </a:t>
            </a:r>
            <a:r>
              <a:rPr lang="en-US" sz="3600" i="1" baseline="30000" dirty="0" smtClean="0">
                <a:latin typeface="Avenir Book"/>
                <a:cs typeface="Avenir Book"/>
              </a:rPr>
              <a:t>1 </a:t>
            </a:r>
            <a:r>
              <a:rPr lang="en-US" sz="3600" i="1" baseline="30000" dirty="0">
                <a:latin typeface="Avenir Book"/>
                <a:cs typeface="Avenir Book"/>
              </a:rPr>
              <a:t>Peter 4:10</a:t>
            </a:r>
            <a:endParaRPr lang="en-US" sz="3600" i="1" dirty="0">
              <a:latin typeface="Avenir Book"/>
              <a:cs typeface="Avenir Book"/>
            </a:endParaRPr>
          </a:p>
        </p:txBody>
      </p:sp>
      <p:pic>
        <p:nvPicPr>
          <p:cNvPr id="6" name="Picture 5"/>
          <p:cNvPicPr>
            <a:picLocks noChangeAspect="1"/>
          </p:cNvPicPr>
          <p:nvPr/>
        </p:nvPicPr>
        <p:blipFill>
          <a:blip r:embed="rId2">
            <a:grayscl/>
          </a:blip>
          <a:stretch>
            <a:fillRect/>
          </a:stretch>
        </p:blipFill>
        <p:spPr>
          <a:xfrm rot="355672">
            <a:off x="679760" y="2713735"/>
            <a:ext cx="2568894" cy="1710883"/>
          </a:xfrm>
          <a:prstGeom prst="rect">
            <a:avLst/>
          </a:prstGeom>
        </p:spPr>
        <p:style>
          <a:lnRef idx="3">
            <a:schemeClr val="lt1"/>
          </a:lnRef>
          <a:fillRef idx="1">
            <a:schemeClr val="dk1"/>
          </a:fillRef>
          <a:effectRef idx="1">
            <a:schemeClr val="dk1"/>
          </a:effectRef>
          <a:fontRef idx="minor">
            <a:schemeClr val="lt1"/>
          </a:fontRef>
        </p:style>
      </p:pic>
      <p:pic>
        <p:nvPicPr>
          <p:cNvPr id="5" name="Picture 4"/>
          <p:cNvPicPr>
            <a:picLocks noChangeAspect="1"/>
          </p:cNvPicPr>
          <p:nvPr/>
        </p:nvPicPr>
        <p:blipFill>
          <a:blip r:embed="rId3">
            <a:grayscl/>
          </a:blip>
          <a:stretch>
            <a:fillRect/>
          </a:stretch>
        </p:blipFill>
        <p:spPr>
          <a:xfrm rot="20804428">
            <a:off x="714957" y="4386335"/>
            <a:ext cx="2691933" cy="2020213"/>
          </a:xfrm>
          <a:prstGeom prst="rect">
            <a:avLst/>
          </a:prstGeom>
        </p:spPr>
        <p:style>
          <a:lnRef idx="3">
            <a:schemeClr val="lt1"/>
          </a:lnRef>
          <a:fillRef idx="1">
            <a:schemeClr val="dk1"/>
          </a:fillRef>
          <a:effectRef idx="1">
            <a:schemeClr val="dk1"/>
          </a:effectRef>
          <a:fontRef idx="minor">
            <a:schemeClr val="lt1"/>
          </a:fontRef>
        </p:style>
      </p:pic>
    </p:spTree>
    <p:extLst>
      <p:ext uri="{BB962C8B-B14F-4D97-AF65-F5344CB8AC3E}">
        <p14:creationId xmlns:p14="http://schemas.microsoft.com/office/powerpoint/2010/main" val="38759294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883</TotalTime>
  <Words>852</Words>
  <Application>Microsoft Macintosh PowerPoint</Application>
  <PresentationFormat>On-screen Show (4:3)</PresentationFormat>
  <Paragraphs>174</Paragraphs>
  <Slides>22</Slides>
  <Notes>4</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Black</vt:lpstr>
      <vt:lpstr>PowerPoint Presentation</vt:lpstr>
      <vt:lpstr>Agenda September 9,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Trinity  Episcopal Church </dc:title>
  <dc:creator>Christine Roth</dc:creator>
  <cp:lastModifiedBy>Christine Roth</cp:lastModifiedBy>
  <cp:revision>24</cp:revision>
  <dcterms:created xsi:type="dcterms:W3CDTF">2018-09-09T04:08:11Z</dcterms:created>
  <dcterms:modified xsi:type="dcterms:W3CDTF">2018-09-09T18:51:52Z</dcterms:modified>
</cp:coreProperties>
</file>